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51"/>
  </p:notesMasterIdLst>
  <p:handoutMasterIdLst>
    <p:handoutMasterId r:id="rId52"/>
  </p:handoutMasterIdLst>
  <p:sldIdLst>
    <p:sldId id="257" r:id="rId2"/>
    <p:sldId id="258" r:id="rId3"/>
    <p:sldId id="274" r:id="rId4"/>
    <p:sldId id="259" r:id="rId5"/>
    <p:sldId id="278" r:id="rId6"/>
    <p:sldId id="264" r:id="rId7"/>
    <p:sldId id="266" r:id="rId8"/>
    <p:sldId id="265" r:id="rId9"/>
    <p:sldId id="267" r:id="rId10"/>
    <p:sldId id="268" r:id="rId11"/>
    <p:sldId id="269" r:id="rId12"/>
    <p:sldId id="279" r:id="rId13"/>
    <p:sldId id="260" r:id="rId14"/>
    <p:sldId id="270" r:id="rId15"/>
    <p:sldId id="271" r:id="rId16"/>
    <p:sldId id="272" r:id="rId17"/>
    <p:sldId id="273" r:id="rId18"/>
    <p:sldId id="275" r:id="rId19"/>
    <p:sldId id="276" r:id="rId20"/>
    <p:sldId id="277" r:id="rId21"/>
    <p:sldId id="280" r:id="rId22"/>
    <p:sldId id="281" r:id="rId23"/>
    <p:sldId id="282" r:id="rId24"/>
    <p:sldId id="283" r:id="rId25"/>
    <p:sldId id="284" r:id="rId26"/>
    <p:sldId id="285" r:id="rId27"/>
    <p:sldId id="287" r:id="rId28"/>
    <p:sldId id="288" r:id="rId29"/>
    <p:sldId id="289" r:id="rId30"/>
    <p:sldId id="290" r:id="rId31"/>
    <p:sldId id="291" r:id="rId32"/>
    <p:sldId id="292" r:id="rId33"/>
    <p:sldId id="293" r:id="rId34"/>
    <p:sldId id="294" r:id="rId35"/>
    <p:sldId id="295" r:id="rId36"/>
    <p:sldId id="296" r:id="rId37"/>
    <p:sldId id="297" r:id="rId38"/>
    <p:sldId id="298" r:id="rId39"/>
    <p:sldId id="299" r:id="rId40"/>
    <p:sldId id="300" r:id="rId41"/>
    <p:sldId id="301" r:id="rId42"/>
    <p:sldId id="302" r:id="rId43"/>
    <p:sldId id="308" r:id="rId44"/>
    <p:sldId id="303" r:id="rId45"/>
    <p:sldId id="304" r:id="rId46"/>
    <p:sldId id="305" r:id="rId47"/>
    <p:sldId id="306" r:id="rId48"/>
    <p:sldId id="307" r:id="rId49"/>
    <p:sldId id="263" r:id="rId50"/>
  </p:sldIdLst>
  <p:sldSz cx="9144000" cy="5143500" type="screen16x9"/>
  <p:notesSz cx="6858000" cy="9144000"/>
  <p:embeddedFontLst>
    <p:embeddedFont>
      <p:font typeface="微软雅黑" panose="020B0503020204020204" pitchFamily="34" charset="-122"/>
      <p:regular r:id="rId53"/>
      <p:bold r:id="rId54"/>
    </p:embeddedFont>
    <p:embeddedFont>
      <p:font typeface="幼圆" panose="02010509060101010101" pitchFamily="49" charset="-122"/>
      <p:regular r:id="rId55"/>
    </p:embeddedFont>
    <p:embeddedFont>
      <p:font typeface="等线" panose="02010600030101010101" pitchFamily="2" charset="-122"/>
      <p:regular r:id="rId56"/>
      <p:bold r:id="rId57"/>
    </p:embeddedFont>
    <p:embeddedFont>
      <p:font typeface="黑体" panose="02010609060101010101" pitchFamily="49" charset="-122"/>
      <p:regular r:id="rId58"/>
    </p:embeddedFont>
    <p:embeddedFont>
      <p:font typeface="Calibri" panose="020F0502020204030204" pitchFamily="34" charset="0"/>
      <p:regular r:id="rId59"/>
      <p:bold r:id="rId60"/>
      <p:italic r:id="rId61"/>
      <p:boldItalic r:id="rId62"/>
    </p:embeddedFont>
    <p:embeddedFont>
      <p:font typeface="Microsoft JhengHei" panose="020B0604030504040204" pitchFamily="34" charset="-120"/>
      <p:regular r:id="rId63"/>
      <p:bold r:id="rId64"/>
    </p:embeddedFont>
    <p:embeddedFont>
      <p:font typeface="Rockwell" panose="02060603020205020403" pitchFamily="18" charset="0"/>
      <p:regular r:id="rId65"/>
      <p:bold r:id="rId66"/>
      <p:italic r:id="rId67"/>
      <p:boldItalic r:id="rId68"/>
    </p:embeddedFont>
  </p:embeddedFontLst>
  <p:defaultTex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1607">
          <p15:clr>
            <a:srgbClr val="A4A3A4"/>
          </p15:clr>
        </p15:guide>
        <p15:guide id="2" pos="286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howGuides="1">
      <p:cViewPr varScale="1">
        <p:scale>
          <a:sx n="91" d="100"/>
          <a:sy n="91" d="100"/>
        </p:scale>
        <p:origin x="786" y="84"/>
      </p:cViewPr>
      <p:guideLst>
        <p:guide orient="horz" pos="1607"/>
        <p:guide pos="2868"/>
      </p:guideLst>
    </p:cSldViewPr>
  </p:slideViewPr>
  <p:notesTextViewPr>
    <p:cViewPr>
      <p:scale>
        <a:sx n="1" d="1"/>
        <a:sy n="1" d="1"/>
      </p:scale>
      <p:origin x="0" y="0"/>
    </p:cViewPr>
  </p:notesTextViewPr>
  <p:sorterViewPr>
    <p:cViewPr>
      <p:scale>
        <a:sx n="100" d="100"/>
        <a:sy n="100" d="100"/>
      </p:scale>
      <p:origin x="0" y="-456"/>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11.fntdata"/><Relationship Id="rId68" Type="http://schemas.openxmlformats.org/officeDocument/2006/relationships/font" Target="fonts/font16.fntdata"/><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1.fntdata"/><Relationship Id="rId58" Type="http://schemas.openxmlformats.org/officeDocument/2006/relationships/font" Target="fonts/font6.fntdata"/><Relationship Id="rId66" Type="http://schemas.openxmlformats.org/officeDocument/2006/relationships/font" Target="fonts/font14.fntdata"/><Relationship Id="rId5" Type="http://schemas.openxmlformats.org/officeDocument/2006/relationships/slide" Target="slides/slide4.xml"/><Relationship Id="rId61" Type="http://schemas.openxmlformats.org/officeDocument/2006/relationships/font" Target="fonts/font9.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4.fntdata"/><Relationship Id="rId64" Type="http://schemas.openxmlformats.org/officeDocument/2006/relationships/font" Target="fonts/font12.fntdata"/><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notesMaster" Target="notesMasters/notesMaster1.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7.fntdata"/><Relationship Id="rId67" Type="http://schemas.openxmlformats.org/officeDocument/2006/relationships/font" Target="fonts/font15.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2.fntdata"/><Relationship Id="rId62" Type="http://schemas.openxmlformats.org/officeDocument/2006/relationships/font" Target="fonts/font10.fntdata"/><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5.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handoutMaster" Target="handoutMasters/handoutMaster1.xml"/><Relationship Id="rId60" Type="http://schemas.openxmlformats.org/officeDocument/2006/relationships/font" Target="fonts/font8.fntdata"/><Relationship Id="rId65" Type="http://schemas.openxmlformats.org/officeDocument/2006/relationships/font" Target="fonts/font13.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font" Target="fonts/font3.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2019/4/22 Monday</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eaLnBrk="1" hangingPunct="1">
              <a:defRPr sz="1200"/>
            </a:lvl1pPr>
          </a:lstStyle>
          <a:p>
            <a:pPr>
              <a:defRPr/>
            </a:pPr>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eaLnBrk="1" hangingPunct="1">
              <a:defRPr sz="1200" smtClean="0"/>
            </a:lvl1pPr>
          </a:lstStyle>
          <a:p>
            <a:pPr>
              <a:defRPr/>
            </a:pPr>
            <a:fld id="{94D811AC-6F8A-4416-864B-FC52F2634328}" type="datetimeFigureOut">
              <a:rPr lang="zh-CN" altLang="en-US"/>
              <a:t>2019/4/22 Monday</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noProof="0"/>
              <a:t>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1" hangingPunct="1">
              <a:defRPr sz="1200"/>
            </a:lvl1pPr>
          </a:lstStyle>
          <a:p>
            <a:pPr>
              <a:defRPr/>
            </a:pPr>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eaLnBrk="1" hangingPunct="1">
              <a:defRPr sz="1200" smtClean="0"/>
            </a:lvl1pPr>
          </a:lstStyle>
          <a:p>
            <a:pPr>
              <a:defRPr/>
            </a:pPr>
            <a:fld id="{E62D92F1-15B0-41C9-9DE8-B84EA3122D31}" type="slidenum">
              <a:rPr lang="zh-CN" altLang="en-US"/>
              <a:t>‹#›</a:t>
            </a:fld>
            <a:endParaRPr lang="zh-CN" altLang="en-US"/>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mn-lt"/>
        <a:ea typeface="+mn-ea"/>
        <a:cs typeface="+mn-cs"/>
      </a:defRPr>
    </a:lvl1pPr>
    <a:lvl2pPr marL="457200" algn="l" rtl="0" fontAlgn="base">
      <a:spcBef>
        <a:spcPct val="30000"/>
      </a:spcBef>
      <a:spcAft>
        <a:spcPct val="0"/>
      </a:spcAft>
      <a:defRPr sz="1200" kern="1200">
        <a:solidFill>
          <a:schemeClr val="tx1"/>
        </a:solidFill>
        <a:latin typeface="+mn-lt"/>
        <a:ea typeface="+mn-ea"/>
        <a:cs typeface="+mn-cs"/>
      </a:defRPr>
    </a:lvl2pPr>
    <a:lvl3pPr marL="914400" algn="l" rtl="0" fontAlgn="base">
      <a:spcBef>
        <a:spcPct val="30000"/>
      </a:spcBef>
      <a:spcAft>
        <a:spcPct val="0"/>
      </a:spcAft>
      <a:defRPr sz="1200" kern="1200">
        <a:solidFill>
          <a:schemeClr val="tx1"/>
        </a:solidFill>
        <a:latin typeface="+mn-lt"/>
        <a:ea typeface="+mn-ea"/>
        <a:cs typeface="+mn-cs"/>
      </a:defRPr>
    </a:lvl3pPr>
    <a:lvl4pPr marL="1371600" algn="l" rtl="0" fontAlgn="base">
      <a:spcBef>
        <a:spcPct val="30000"/>
      </a:spcBef>
      <a:spcAft>
        <a:spcPct val="0"/>
      </a:spcAft>
      <a:defRPr sz="1200" kern="1200">
        <a:solidFill>
          <a:schemeClr val="tx1"/>
        </a:solidFill>
        <a:latin typeface="+mn-lt"/>
        <a:ea typeface="+mn-ea"/>
        <a:cs typeface="+mn-cs"/>
      </a:defRPr>
    </a:lvl4pPr>
    <a:lvl5pPr marL="182880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论文的作者？论文发在哪？论文的领域？发表于</a:t>
            </a:r>
            <a:r>
              <a:rPr lang="en-US" altLang="zh-CN" dirty="0" smtClean="0"/>
              <a:t>2016</a:t>
            </a:r>
            <a:r>
              <a:rPr lang="zh-CN" altLang="en-US" dirty="0" smtClean="0"/>
              <a:t>年</a:t>
            </a:r>
            <a:endParaRPr lang="zh-CN" altLang="en-US" dirty="0"/>
          </a:p>
        </p:txBody>
      </p:sp>
      <p:sp>
        <p:nvSpPr>
          <p:cNvPr id="4" name="灯片编号占位符 3"/>
          <p:cNvSpPr>
            <a:spLocks noGrp="1"/>
          </p:cNvSpPr>
          <p:nvPr>
            <p:ph type="sldNum" sz="quarter" idx="10"/>
          </p:nvPr>
        </p:nvSpPr>
        <p:spPr/>
        <p:txBody>
          <a:bodyPr/>
          <a:lstStyle/>
          <a:p>
            <a:pPr>
              <a:defRPr/>
            </a:pPr>
            <a:fld id="{E62D92F1-15B0-41C9-9DE8-B84EA3122D31}" type="slidenum">
              <a:rPr lang="zh-CN" altLang="en-US" smtClean="0"/>
              <a:t>1</a:t>
            </a:fld>
            <a:endParaRPr lang="zh-CN" altLang="en-US"/>
          </a:p>
        </p:txBody>
      </p:sp>
    </p:spTree>
    <p:extLst>
      <p:ext uri="{BB962C8B-B14F-4D97-AF65-F5344CB8AC3E}">
        <p14:creationId xmlns:p14="http://schemas.microsoft.com/office/powerpoint/2010/main" val="14867795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7819"/>
            <a:ext cx="7772400" cy="1102519"/>
          </a:xfrm>
          <a:prstGeom prst="rect">
            <a:avLst/>
          </a:prstGeom>
        </p:spPr>
        <p:txBody>
          <a:bodyPr/>
          <a:lstStyle/>
          <a:p>
            <a:r>
              <a:rPr lang="zh-CN" altLang="en-US"/>
              <a:t>单击此处编辑母版标题样式</a:t>
            </a:r>
          </a:p>
        </p:txBody>
      </p:sp>
      <p:sp>
        <p:nvSpPr>
          <p:cNvPr id="3" name="副标题 2"/>
          <p:cNvSpPr>
            <a:spLocks noGrp="1"/>
          </p:cNvSpPr>
          <p:nvPr>
            <p:ph type="subTitle" idx="1"/>
          </p:nvPr>
        </p:nvSpPr>
        <p:spPr>
          <a:xfrm>
            <a:off x="1371600" y="2914650"/>
            <a:ext cx="6400800" cy="131445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lvl1pPr>
              <a:defRPr/>
            </a:lvl1pPr>
          </a:lstStyle>
          <a:p>
            <a:pPr>
              <a:defRPr/>
            </a:pPr>
            <a:fld id="{657B6A22-8356-4F1B-BB0D-FAEF2ACC922F}" type="datetimeFigureOut">
              <a:rPr lang="zh-CN" altLang="en-US"/>
              <a:t>2019/4/22 Monday</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smtClean="0"/>
            </a:lvl1pPr>
          </a:lstStyle>
          <a:p>
            <a:pPr>
              <a:defRPr/>
            </a:pPr>
            <a:fld id="{DF4D23D2-8358-48A0-80FD-EC714346ED32}" type="slidenum">
              <a:rPr lang="zh-CN" altLang="en-US"/>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9"/>
            <a:ext cx="8229600" cy="857250"/>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457200" y="1200151"/>
            <a:ext cx="8229600" cy="3394472"/>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pPr>
              <a:defRPr/>
            </a:pPr>
            <a:fld id="{78C46BA1-6F28-4428-924B-8BA882BB9BBE}" type="datetimeFigureOut">
              <a:rPr lang="zh-CN" altLang="en-US"/>
              <a:t>2019/4/22 Monday</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8BE8898B-169B-413B-B726-5BB21AB560CC}" type="slidenum">
              <a:rPr lang="zh-CN" altLang="en-US"/>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154781"/>
            <a:ext cx="2057400" cy="3290888"/>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154781"/>
            <a:ext cx="6019800" cy="3290888"/>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pPr>
              <a:defRPr/>
            </a:pPr>
            <a:fld id="{07AF9916-FEA9-40BC-BD27-9855027A572F}" type="datetimeFigureOut">
              <a:rPr lang="zh-CN" altLang="en-US"/>
              <a:t>2019/4/22 Monday</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03EA5611-E78D-400D-BE74-F3CE93BBB817}" type="slidenum">
              <a:rPr lang="zh-CN" altLang="en-US"/>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9"/>
            <a:ext cx="8229600" cy="857250"/>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457200" y="1200151"/>
            <a:ext cx="8229600" cy="3394472"/>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pPr>
              <a:defRPr/>
            </a:pPr>
            <a:fld id="{C940457B-1AD3-4C59-963A-A234CCBE686A}" type="datetimeFigureOut">
              <a:rPr lang="zh-CN" altLang="en-US"/>
              <a:t>2019/4/22 Monday</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A4CB308A-8CA5-44B1-9516-3856FD278F8A}" type="slidenum">
              <a:rPr lang="zh-CN" altLang="en-US"/>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5176"/>
            <a:ext cx="7772400" cy="1021556"/>
          </a:xfrm>
          <a:prstGeom prst="rect">
            <a:avLst/>
          </a:prstGeo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180035"/>
            <a:ext cx="7772400" cy="1125140"/>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lvl1pPr>
              <a:defRPr/>
            </a:lvl1pPr>
          </a:lstStyle>
          <a:p>
            <a:pPr>
              <a:defRPr/>
            </a:pPr>
            <a:fld id="{113A6590-C71B-41F2-9BE0-A44A4CCA6AAE}" type="datetimeFigureOut">
              <a:rPr lang="zh-CN" altLang="en-US"/>
              <a:t>2019/4/22 Monday</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3F32B2FD-0799-44E0-BD21-411D61C38520}" type="slidenum">
              <a:rPr lang="zh-CN" altLang="en-US"/>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9"/>
            <a:ext cx="8229600" cy="857250"/>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457200" y="900113"/>
            <a:ext cx="4038600" cy="2545556"/>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900113"/>
            <a:ext cx="4038600" cy="2545556"/>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p:cNvSpPr>
            <a:spLocks noGrp="1"/>
          </p:cNvSpPr>
          <p:nvPr>
            <p:ph type="dt" sz="half" idx="10"/>
          </p:nvPr>
        </p:nvSpPr>
        <p:spPr/>
        <p:txBody>
          <a:bodyPr/>
          <a:lstStyle>
            <a:lvl1pPr>
              <a:defRPr/>
            </a:lvl1pPr>
          </a:lstStyle>
          <a:p>
            <a:pPr>
              <a:defRPr/>
            </a:pPr>
            <a:fld id="{6BB991F4-57B4-4609-8D8F-47DD94DD128C}" type="datetimeFigureOut">
              <a:rPr lang="zh-CN" altLang="en-US"/>
              <a:t>2019/4/22 Monday</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A6D65562-0D06-4BE2-B5E7-1904303E18AE}" type="slidenum">
              <a:rPr lang="zh-CN" altLang="en-US"/>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9"/>
            <a:ext cx="8229600" cy="857250"/>
          </a:xfrm>
          <a:prstGeom prst="rect">
            <a:avLst/>
          </a:prstGeo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151335"/>
            <a:ext cx="4040188" cy="47982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1631156"/>
            <a:ext cx="4040188" cy="2963466"/>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6" y="1151335"/>
            <a:ext cx="4041775" cy="47982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6" y="1631156"/>
            <a:ext cx="4041775" cy="2963466"/>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p:cNvSpPr>
            <a:spLocks noGrp="1"/>
          </p:cNvSpPr>
          <p:nvPr>
            <p:ph type="dt" sz="half" idx="10"/>
          </p:nvPr>
        </p:nvSpPr>
        <p:spPr/>
        <p:txBody>
          <a:bodyPr/>
          <a:lstStyle>
            <a:lvl1pPr>
              <a:defRPr/>
            </a:lvl1pPr>
          </a:lstStyle>
          <a:p>
            <a:pPr>
              <a:defRPr/>
            </a:pPr>
            <a:fld id="{E344AF20-0645-412E-8ADD-C8EC687AEAFE}" type="datetimeFigureOut">
              <a:rPr lang="zh-CN" altLang="en-US"/>
              <a:t>2019/4/22 Monday</a:t>
            </a:fld>
            <a:endParaRPr lang="zh-CN" altLang="en-US"/>
          </a:p>
        </p:txBody>
      </p:sp>
      <p:sp>
        <p:nvSpPr>
          <p:cNvPr id="8" name="页脚占位符 4"/>
          <p:cNvSpPr>
            <a:spLocks noGrp="1"/>
          </p:cNvSpPr>
          <p:nvPr>
            <p:ph type="ftr" sz="quarter" idx="11"/>
          </p:nvPr>
        </p:nvSpPr>
        <p:spPr/>
        <p:txBody>
          <a:bodyPr/>
          <a:lstStyle>
            <a:lvl1pPr>
              <a:defRPr/>
            </a:lvl1pPr>
          </a:lstStyle>
          <a:p>
            <a:pPr>
              <a:defRPr/>
            </a:pPr>
            <a:endParaRPr lang="zh-CN" altLang="en-US"/>
          </a:p>
        </p:txBody>
      </p:sp>
      <p:sp>
        <p:nvSpPr>
          <p:cNvPr id="9" name="灯片编号占位符 5"/>
          <p:cNvSpPr>
            <a:spLocks noGrp="1"/>
          </p:cNvSpPr>
          <p:nvPr>
            <p:ph type="sldNum" sz="quarter" idx="12"/>
          </p:nvPr>
        </p:nvSpPr>
        <p:spPr/>
        <p:txBody>
          <a:bodyPr/>
          <a:lstStyle>
            <a:lvl1pPr>
              <a:defRPr/>
            </a:lvl1pPr>
          </a:lstStyle>
          <a:p>
            <a:pPr>
              <a:defRPr/>
            </a:pPr>
            <a:fld id="{69C88506-8A05-4C98-BA85-AD12DE8FD019}" type="slidenum">
              <a:rPr lang="zh-CN" altLang="en-US"/>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9"/>
            <a:ext cx="8229600" cy="857250"/>
          </a:xfrm>
          <a:prstGeom prst="rect">
            <a:avLst/>
          </a:prstGeom>
        </p:spPr>
        <p:txBody>
          <a:bodyPr/>
          <a:lstStyle/>
          <a:p>
            <a:r>
              <a:rPr lang="zh-CN" altLang="en-US"/>
              <a:t>单击此处编辑母版标题样式</a:t>
            </a:r>
          </a:p>
        </p:txBody>
      </p:sp>
      <p:sp>
        <p:nvSpPr>
          <p:cNvPr id="3" name="日期占位符 3"/>
          <p:cNvSpPr>
            <a:spLocks noGrp="1"/>
          </p:cNvSpPr>
          <p:nvPr>
            <p:ph type="dt" sz="half" idx="10"/>
          </p:nvPr>
        </p:nvSpPr>
        <p:spPr/>
        <p:txBody>
          <a:bodyPr/>
          <a:lstStyle>
            <a:lvl1pPr>
              <a:defRPr/>
            </a:lvl1pPr>
          </a:lstStyle>
          <a:p>
            <a:pPr>
              <a:defRPr/>
            </a:pPr>
            <a:fld id="{DD2EA97D-4926-4E37-A6E2-B1D333A6B0D9}" type="datetimeFigureOut">
              <a:rPr lang="zh-CN" altLang="en-US"/>
              <a:t>2019/4/22 Monday</a:t>
            </a:fld>
            <a:endParaRPr lang="zh-CN" altLang="en-US"/>
          </a:p>
        </p:txBody>
      </p:sp>
      <p:sp>
        <p:nvSpPr>
          <p:cNvPr id="4" name="页脚占位符 4"/>
          <p:cNvSpPr>
            <a:spLocks noGrp="1"/>
          </p:cNvSpPr>
          <p:nvPr>
            <p:ph type="ftr" sz="quarter" idx="11"/>
          </p:nvPr>
        </p:nvSpPr>
        <p:spPr/>
        <p:txBody>
          <a:bodyPr/>
          <a:lstStyle>
            <a:lvl1pPr>
              <a:defRPr/>
            </a:lvl1pPr>
          </a:lstStyle>
          <a:p>
            <a:pPr>
              <a:defRPr/>
            </a:pPr>
            <a:endParaRPr lang="zh-CN" altLang="en-US"/>
          </a:p>
        </p:txBody>
      </p:sp>
      <p:sp>
        <p:nvSpPr>
          <p:cNvPr id="5" name="灯片编号占位符 5"/>
          <p:cNvSpPr>
            <a:spLocks noGrp="1"/>
          </p:cNvSpPr>
          <p:nvPr>
            <p:ph type="sldNum" sz="quarter" idx="12"/>
          </p:nvPr>
        </p:nvSpPr>
        <p:spPr/>
        <p:txBody>
          <a:bodyPr/>
          <a:lstStyle>
            <a:lvl1pPr>
              <a:defRPr/>
            </a:lvl1pPr>
          </a:lstStyle>
          <a:p>
            <a:pPr>
              <a:defRPr/>
            </a:pPr>
            <a:fld id="{D35623BC-CE53-435D-9658-30E9712C95E6}" type="slidenum">
              <a:rPr lang="zh-CN" altLang="en-US"/>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fld id="{2CEB538D-D594-412D-A3A9-795A06E634DF}" type="datetimeFigureOut">
              <a:rPr lang="zh-CN" altLang="en-US"/>
              <a:t>2019/4/22 Monday</a:t>
            </a:fld>
            <a:endParaRPr lang="zh-CN" altLang="en-US"/>
          </a:p>
        </p:txBody>
      </p:sp>
      <p:sp>
        <p:nvSpPr>
          <p:cNvPr id="3" name="页脚占位符 4"/>
          <p:cNvSpPr>
            <a:spLocks noGrp="1"/>
          </p:cNvSpPr>
          <p:nvPr>
            <p:ph type="ftr" sz="quarter" idx="11"/>
          </p:nvPr>
        </p:nvSpPr>
        <p:spPr/>
        <p:txBody>
          <a:bodyPr/>
          <a:lstStyle>
            <a:lvl1pPr>
              <a:defRPr/>
            </a:lvl1pPr>
          </a:lstStyle>
          <a:p>
            <a:pPr>
              <a:defRPr/>
            </a:pPr>
            <a:endParaRPr lang="zh-CN" altLang="en-US"/>
          </a:p>
        </p:txBody>
      </p:sp>
      <p:sp>
        <p:nvSpPr>
          <p:cNvPr id="4" name="灯片编号占位符 5"/>
          <p:cNvSpPr>
            <a:spLocks noGrp="1"/>
          </p:cNvSpPr>
          <p:nvPr>
            <p:ph type="sldNum" sz="quarter" idx="12"/>
          </p:nvPr>
        </p:nvSpPr>
        <p:spPr/>
        <p:txBody>
          <a:bodyPr/>
          <a:lstStyle>
            <a:lvl1pPr>
              <a:defRPr/>
            </a:lvl1pPr>
          </a:lstStyle>
          <a:p>
            <a:pPr>
              <a:defRPr/>
            </a:pPr>
            <a:fld id="{E5946613-4895-4134-8ECD-D9906C063BF0}" type="slidenum">
              <a:rPr lang="zh-CN" altLang="en-US"/>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04787"/>
            <a:ext cx="3008313" cy="871538"/>
          </a:xfrm>
          <a:prstGeom prst="rect">
            <a:avLst/>
          </a:prstGeo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p:cNvSpPr>
            <a:spLocks noGrp="1"/>
          </p:cNvSpPr>
          <p:nvPr>
            <p:ph type="dt" sz="half" idx="10"/>
          </p:nvPr>
        </p:nvSpPr>
        <p:spPr/>
        <p:txBody>
          <a:bodyPr/>
          <a:lstStyle>
            <a:lvl1pPr>
              <a:defRPr/>
            </a:lvl1pPr>
          </a:lstStyle>
          <a:p>
            <a:pPr>
              <a:defRPr/>
            </a:pPr>
            <a:fld id="{407CB90F-DA32-4F79-AE31-E76199F1CCCF}" type="datetimeFigureOut">
              <a:rPr lang="zh-CN" altLang="en-US"/>
              <a:t>2019/4/22 Monday</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94C636C9-0D97-4D59-8881-94ED6202A4D5}" type="slidenum">
              <a:rPr lang="zh-CN" altLang="en-US"/>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0"/>
            <a:ext cx="5486400" cy="425054"/>
          </a:xfrm>
          <a:prstGeom prst="rect">
            <a:avLst/>
          </a:prstGeo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459581"/>
            <a:ext cx="5486400" cy="30861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p:cNvSpPr>
            <a:spLocks noGrp="1"/>
          </p:cNvSpPr>
          <p:nvPr>
            <p:ph type="dt" sz="half" idx="10"/>
          </p:nvPr>
        </p:nvSpPr>
        <p:spPr/>
        <p:txBody>
          <a:bodyPr/>
          <a:lstStyle>
            <a:lvl1pPr>
              <a:defRPr/>
            </a:lvl1pPr>
          </a:lstStyle>
          <a:p>
            <a:pPr>
              <a:defRPr/>
            </a:pPr>
            <a:fld id="{37C1336C-17AF-4BB2-9800-6DE23EFA2E80}" type="datetimeFigureOut">
              <a:rPr lang="zh-CN" altLang="en-US"/>
              <a:t>2019/4/22 Monday</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0B6439F0-2F6F-42D0-8841-0E5320EA9390}" type="slidenum">
              <a:rPr lang="zh-CN" altLang="en-US"/>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日期占位符 3"/>
          <p:cNvSpPr>
            <a:spLocks noGrp="1"/>
          </p:cNvSpPr>
          <p:nvPr>
            <p:ph type="dt" sz="half" idx="2"/>
          </p:nvPr>
        </p:nvSpPr>
        <p:spPr>
          <a:xfrm>
            <a:off x="457200" y="4767263"/>
            <a:ext cx="2133600" cy="274637"/>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a:defRPr/>
            </a:pPr>
            <a:fld id="{60EECB9F-8C6E-4A78-A377-6A8A6A588804}" type="datetimeFigureOut">
              <a:rPr lang="zh-CN" altLang="en-US"/>
              <a:t>2019/4/22 Monday</a:t>
            </a:fld>
            <a:endParaRPr lang="zh-CN" altLang="en-US"/>
          </a:p>
        </p:txBody>
      </p:sp>
      <p:sp>
        <p:nvSpPr>
          <p:cNvPr id="5" name="页脚占位符 4"/>
          <p:cNvSpPr>
            <a:spLocks noGrp="1"/>
          </p:cNvSpPr>
          <p:nvPr>
            <p:ph type="ftr" sz="quarter" idx="3"/>
          </p:nvPr>
        </p:nvSpPr>
        <p:spPr>
          <a:xfrm>
            <a:off x="3124200" y="4767263"/>
            <a:ext cx="2895600" cy="274637"/>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a:defRPr/>
            </a:pPr>
            <a:endParaRPr lang="zh-CN" altLang="en-US"/>
          </a:p>
        </p:txBody>
      </p:sp>
      <p:sp>
        <p:nvSpPr>
          <p:cNvPr id="6" name="灯片编号占位符 5"/>
          <p:cNvSpPr>
            <a:spLocks noGrp="1"/>
          </p:cNvSpPr>
          <p:nvPr>
            <p:ph type="sldNum" sz="quarter" idx="4"/>
          </p:nvPr>
        </p:nvSpPr>
        <p:spPr>
          <a:xfrm>
            <a:off x="6553200" y="4767263"/>
            <a:ext cx="2133600" cy="274637"/>
          </a:xfrm>
          <a:prstGeom prst="rect">
            <a:avLst/>
          </a:prstGeom>
        </p:spPr>
        <p:txBody>
          <a:bodyPr vert="horz" wrap="square" lIns="91440" tIns="45720" rIns="91440" bIns="45720" numCol="1" anchor="ctr" anchorCtr="0" compatLnSpc="1"/>
          <a:lstStyle>
            <a:lvl1pPr algn="r" eaLnBrk="1" hangingPunct="1">
              <a:defRPr sz="1200" smtClean="0">
                <a:solidFill>
                  <a:srgbClr val="898989"/>
                </a:solidFill>
              </a:defRPr>
            </a:lvl1pPr>
          </a:lstStyle>
          <a:p>
            <a:pPr>
              <a:defRPr/>
            </a:pPr>
            <a:fld id="{993CDB76-3F37-498C-A456-AAA6F3664870}" type="slidenum">
              <a:rPr lang="zh-CN" altLang="en-US"/>
              <a:t>‹#›</a:t>
            </a:fld>
            <a:endParaRPr lang="zh-CN" altLang="en-US"/>
          </a:p>
        </p:txBody>
      </p:sp>
      <p:pic>
        <p:nvPicPr>
          <p:cNvPr id="1029" name="Picture 3"/>
          <p:cNvPicPr>
            <a:picLocks noChangeAspect="1" noChangeArrowheads="1"/>
          </p:cNvPicPr>
          <p:nvPr userDrawn="1"/>
        </p:nvPicPr>
        <p:blipFill>
          <a:blip r:embed="rId13">
            <a:extLst>
              <a:ext uri="{28A0092B-C50C-407E-A947-70E740481C1C}">
                <a14:useLocalDpi xmlns:a14="http://schemas.microsoft.com/office/drawing/2010/main" val="0"/>
              </a:ext>
            </a:extLst>
          </a:blip>
          <a:srcRect l="1900" t="8568" r="1917" b="7362"/>
          <a:stretch>
            <a:fillRect/>
          </a:stretch>
        </p:blipFill>
        <p:spPr bwMode="auto">
          <a:xfrm>
            <a:off x="0" y="0"/>
            <a:ext cx="9142413" cy="514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矩形 64"/>
          <p:cNvSpPr/>
          <p:nvPr userDrawn="1"/>
        </p:nvSpPr>
        <p:spPr>
          <a:xfrm>
            <a:off x="539750" y="534988"/>
            <a:ext cx="4289425" cy="71437"/>
          </a:xfrm>
          <a:custGeom>
            <a:avLst/>
            <a:gdLst/>
            <a:ahLst/>
            <a:cxnLst/>
            <a:rect l="l" t="t" r="r" b="b"/>
            <a:pathLst>
              <a:path w="4245442" h="72000">
                <a:moveTo>
                  <a:pt x="0" y="0"/>
                </a:moveTo>
                <a:lnTo>
                  <a:pt x="4215305" y="0"/>
                </a:lnTo>
                <a:lnTo>
                  <a:pt x="4245442" y="72000"/>
                </a:lnTo>
                <a:lnTo>
                  <a:pt x="0" y="72000"/>
                </a:lnTo>
                <a:close/>
              </a:path>
            </a:pathLst>
          </a:cu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9" name="矩形 65"/>
          <p:cNvSpPr/>
          <p:nvPr userDrawn="1"/>
        </p:nvSpPr>
        <p:spPr>
          <a:xfrm>
            <a:off x="4832350" y="534988"/>
            <a:ext cx="2943225" cy="71437"/>
          </a:xfrm>
          <a:custGeom>
            <a:avLst/>
            <a:gdLst/>
            <a:ahLst/>
            <a:cxnLst/>
            <a:rect l="l" t="t" r="r" b="b"/>
            <a:pathLst>
              <a:path w="2913702" h="72000">
                <a:moveTo>
                  <a:pt x="0" y="0"/>
                </a:moveTo>
                <a:lnTo>
                  <a:pt x="2883564" y="0"/>
                </a:lnTo>
                <a:lnTo>
                  <a:pt x="2913702" y="72000"/>
                </a:lnTo>
                <a:lnTo>
                  <a:pt x="30137" y="72000"/>
                </a:ln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0" name="矩形 66"/>
          <p:cNvSpPr/>
          <p:nvPr userDrawn="1"/>
        </p:nvSpPr>
        <p:spPr>
          <a:xfrm>
            <a:off x="7778750" y="534988"/>
            <a:ext cx="822325" cy="71437"/>
          </a:xfrm>
          <a:custGeom>
            <a:avLst/>
            <a:gdLst/>
            <a:ahLst/>
            <a:cxnLst/>
            <a:rect l="l" t="t" r="r" b="b"/>
            <a:pathLst>
              <a:path w="814750" h="72000">
                <a:moveTo>
                  <a:pt x="0" y="0"/>
                </a:moveTo>
                <a:lnTo>
                  <a:pt x="787370" y="0"/>
                </a:lnTo>
                <a:lnTo>
                  <a:pt x="814750" y="65412"/>
                </a:lnTo>
                <a:lnTo>
                  <a:pt x="814750" y="72000"/>
                </a:lnTo>
                <a:lnTo>
                  <a:pt x="28723" y="72000"/>
                </a:lnTo>
                <a:lnTo>
                  <a:pt x="0" y="3380"/>
                </a:ln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1" name="矩形 10"/>
          <p:cNvSpPr/>
          <p:nvPr userDrawn="1"/>
        </p:nvSpPr>
        <p:spPr>
          <a:xfrm>
            <a:off x="539750" y="877888"/>
            <a:ext cx="8064500" cy="503237"/>
          </a:xfrm>
          <a:prstGeom prst="rect">
            <a:avLst/>
          </a:pr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nvGrpSpPr>
          <p:cNvPr id="67" name="小字"/>
          <p:cNvGrpSpPr/>
          <p:nvPr userDrawn="1"/>
        </p:nvGrpSpPr>
        <p:grpSpPr>
          <a:xfrm>
            <a:off x="6615658" y="340082"/>
            <a:ext cx="2448272" cy="215444"/>
            <a:chOff x="6463258" y="729188"/>
            <a:chExt cx="2448272" cy="215444"/>
          </a:xfrm>
          <a:effectLst>
            <a:reflection blurRad="6350" stA="52000" endA="300" endPos="35000" dir="5400000" sy="-100000" algn="bl" rotWithShape="0"/>
          </a:effectLst>
        </p:grpSpPr>
        <p:sp>
          <p:nvSpPr>
            <p:cNvPr id="68" name="TextBox 67"/>
            <p:cNvSpPr txBox="1"/>
            <p:nvPr/>
          </p:nvSpPr>
          <p:spPr>
            <a:xfrm>
              <a:off x="6463258" y="729188"/>
              <a:ext cx="2448272" cy="215444"/>
            </a:xfrm>
            <a:prstGeom prst="rect">
              <a:avLst/>
            </a:prstGeom>
            <a:noFill/>
            <a:effectLst/>
          </p:spPr>
          <p:txBody>
            <a:bodyPr>
              <a:spAutoFit/>
            </a:bodyPr>
            <a:lstStyle/>
            <a:p>
              <a:pPr eaLnBrk="1" fontAlgn="auto" hangingPunct="1">
                <a:spcBef>
                  <a:spcPts val="0"/>
                </a:spcBef>
                <a:spcAft>
                  <a:spcPts val="0"/>
                </a:spcAft>
                <a:defRPr/>
              </a:pPr>
              <a:r>
                <a:rPr lang="en-US" altLang="zh-CN" sz="800" dirty="0">
                  <a:solidFill>
                    <a:schemeClr val="tx1">
                      <a:lumMod val="65000"/>
                      <a:lumOff val="35000"/>
                    </a:schemeClr>
                  </a:solidFill>
                  <a:latin typeface="微软雅黑" panose="020B0503020204020204" pitchFamily="34" charset="-122"/>
                  <a:ea typeface="微软雅黑" panose="020B0503020204020204" pitchFamily="34" charset="-122"/>
                </a:rPr>
                <a:t>ABOUT</a:t>
              </a:r>
              <a:r>
                <a:rPr lang="en-US" altLang="zh-CN" sz="800" i="1" dirty="0">
                  <a:solidFill>
                    <a:schemeClr val="tx1">
                      <a:lumMod val="65000"/>
                      <a:lumOff val="35000"/>
                    </a:schemeClr>
                  </a:solidFill>
                  <a:latin typeface="微软雅黑" panose="020B0503020204020204" pitchFamily="34" charset="-122"/>
                  <a:ea typeface="微软雅黑" panose="020B0503020204020204" pitchFamily="34" charset="-122"/>
                </a:rPr>
                <a:t> </a:t>
              </a:r>
              <a:r>
                <a:rPr lang="en-US" altLang="zh-CN" sz="800" b="1" i="1" dirty="0">
                  <a:solidFill>
                    <a:schemeClr val="tx1">
                      <a:lumMod val="65000"/>
                      <a:lumOff val="35000"/>
                    </a:schemeClr>
                  </a:solidFill>
                  <a:latin typeface="微软雅黑" panose="020B0503020204020204" pitchFamily="34" charset="-122"/>
                  <a:ea typeface="微软雅黑" panose="020B0503020204020204" pitchFamily="34" charset="-122"/>
                </a:rPr>
                <a:t>    </a:t>
              </a:r>
              <a:r>
                <a:rPr lang="en-US" altLang="zh-CN" sz="800" spc="150" dirty="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RAPIDPPT  2012-8-25</a:t>
              </a:r>
              <a:endParaRPr lang="en-US" altLang="zh-CN" sz="800" b="1" i="1" dirty="0">
                <a:solidFill>
                  <a:schemeClr val="tx1">
                    <a:lumMod val="65000"/>
                    <a:lumOff val="35000"/>
                  </a:schemeClr>
                </a:solidFill>
                <a:latin typeface="微软雅黑" panose="020B0503020204020204" pitchFamily="34" charset="-122"/>
                <a:ea typeface="微软雅黑" panose="020B0503020204020204" pitchFamily="34" charset="-122"/>
              </a:endParaRPr>
            </a:p>
          </p:txBody>
        </p:sp>
        <p:cxnSp>
          <p:nvCxnSpPr>
            <p:cNvPr id="69" name="直接连接符 68"/>
            <p:cNvCxnSpPr/>
            <p:nvPr/>
          </p:nvCxnSpPr>
          <p:spPr>
            <a:xfrm>
              <a:off x="6977407" y="801787"/>
              <a:ext cx="0" cy="72008"/>
            </a:xfrm>
            <a:prstGeom prst="line">
              <a:avLst/>
            </a:prstGeom>
            <a:ln>
              <a:solidFill>
                <a:schemeClr val="accent6">
                  <a:lumMod val="75000"/>
                  <a:alpha val="50000"/>
                </a:schemeClr>
              </a:solidFill>
            </a:ln>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a:off x="7737174" y="801787"/>
              <a:ext cx="0" cy="72008"/>
            </a:xfrm>
            <a:prstGeom prst="line">
              <a:avLst/>
            </a:prstGeom>
            <a:ln>
              <a:solidFill>
                <a:schemeClr val="accent6">
                  <a:lumMod val="75000"/>
                  <a:alpha val="50000"/>
                </a:schemeClr>
              </a:solidFill>
            </a:ln>
          </p:spPr>
          <p:style>
            <a:lnRef idx="1">
              <a:schemeClr val="accent1"/>
            </a:lnRef>
            <a:fillRef idx="0">
              <a:schemeClr val="accent1"/>
            </a:fillRef>
            <a:effectRef idx="0">
              <a:schemeClr val="accent1"/>
            </a:effectRef>
            <a:fontRef idx="minor">
              <a:schemeClr val="tx1"/>
            </a:fontRef>
          </p:style>
        </p:cxnSp>
      </p:grpSp>
      <p:sp>
        <p:nvSpPr>
          <p:cNvPr id="71" name="矩形 70"/>
          <p:cNvSpPr/>
          <p:nvPr userDrawn="1"/>
        </p:nvSpPr>
        <p:spPr>
          <a:xfrm>
            <a:off x="539750" y="1436688"/>
            <a:ext cx="8064500" cy="3705225"/>
          </a:xfrm>
          <a:prstGeom prst="rect">
            <a:avLst/>
          </a:prstGeom>
          <a:gradFill>
            <a:gsLst>
              <a:gs pos="0">
                <a:schemeClr val="bg1">
                  <a:lumMod val="95000"/>
                </a:schemeClr>
              </a:gs>
              <a:gs pos="100000">
                <a:schemeClr val="bg1">
                  <a:alpha val="0"/>
                </a:schemeClr>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2pPr>
      <a:lvl3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3pPr>
      <a:lvl4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4pPr>
      <a:lvl5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5pPr>
      <a:lvl6pPr marL="4572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6pPr>
      <a:lvl7pPr marL="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7pPr>
      <a:lvl8pPr marL="13716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8pPr>
      <a:lvl9pPr marL="18288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2.png"/><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3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3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7.xml"/><Relationship Id="rId1" Type="http://schemas.openxmlformats.org/officeDocument/2006/relationships/tags" Target="../tags/tag1.xml"/></Relationships>
</file>

<file path=ppt/slides/_rels/slide4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3"/>
          <p:cNvPicPr>
            <a:picLocks noChangeAspect="1" noChangeArrowheads="1"/>
          </p:cNvPicPr>
          <p:nvPr/>
        </p:nvPicPr>
        <p:blipFill>
          <a:blip r:embed="rId3">
            <a:extLst>
              <a:ext uri="{28A0092B-C50C-407E-A947-70E740481C1C}">
                <a14:useLocalDpi xmlns:a14="http://schemas.microsoft.com/office/drawing/2010/main" val="0"/>
              </a:ext>
            </a:extLst>
          </a:blip>
          <a:srcRect l="1900" t="8568" r="1917" b="7362"/>
          <a:stretch>
            <a:fillRect/>
          </a:stretch>
        </p:blipFill>
        <p:spPr bwMode="auto">
          <a:xfrm>
            <a:off x="0" y="123478"/>
            <a:ext cx="9142413" cy="514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组合 4"/>
          <p:cNvGrpSpPr/>
          <p:nvPr/>
        </p:nvGrpSpPr>
        <p:grpSpPr bwMode="auto">
          <a:xfrm>
            <a:off x="539750" y="534988"/>
            <a:ext cx="8061325" cy="71437"/>
            <a:chOff x="539750" y="534318"/>
            <a:chExt cx="8061763" cy="72000"/>
          </a:xfrm>
        </p:grpSpPr>
        <p:sp>
          <p:nvSpPr>
            <p:cNvPr id="6" name="矩形 64"/>
            <p:cNvSpPr/>
            <p:nvPr/>
          </p:nvSpPr>
          <p:spPr>
            <a:xfrm>
              <a:off x="539750" y="534318"/>
              <a:ext cx="4288071" cy="72000"/>
            </a:xfrm>
            <a:custGeom>
              <a:avLst/>
              <a:gdLst/>
              <a:ahLst/>
              <a:cxnLst/>
              <a:rect l="l" t="t" r="r" b="b"/>
              <a:pathLst>
                <a:path w="4245442" h="72000">
                  <a:moveTo>
                    <a:pt x="0" y="0"/>
                  </a:moveTo>
                  <a:lnTo>
                    <a:pt x="4215305" y="0"/>
                  </a:lnTo>
                  <a:lnTo>
                    <a:pt x="4245442" y="72000"/>
                  </a:lnTo>
                  <a:lnTo>
                    <a:pt x="0" y="72000"/>
                  </a:lnTo>
                  <a:close/>
                </a:path>
              </a:pathLst>
            </a:cu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7" name="矩形 65"/>
            <p:cNvSpPr/>
            <p:nvPr/>
          </p:nvSpPr>
          <p:spPr>
            <a:xfrm>
              <a:off x="4830996" y="534318"/>
              <a:ext cx="2944972" cy="72000"/>
            </a:xfrm>
            <a:custGeom>
              <a:avLst/>
              <a:gdLst/>
              <a:ahLst/>
              <a:cxnLst/>
              <a:rect l="l" t="t" r="r" b="b"/>
              <a:pathLst>
                <a:path w="2913702" h="72000">
                  <a:moveTo>
                    <a:pt x="0" y="0"/>
                  </a:moveTo>
                  <a:lnTo>
                    <a:pt x="2883564" y="0"/>
                  </a:lnTo>
                  <a:lnTo>
                    <a:pt x="2913702" y="72000"/>
                  </a:lnTo>
                  <a:lnTo>
                    <a:pt x="30137" y="72000"/>
                  </a:ln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 name="矩形 66"/>
            <p:cNvSpPr/>
            <p:nvPr/>
          </p:nvSpPr>
          <p:spPr>
            <a:xfrm>
              <a:off x="7779143" y="534318"/>
              <a:ext cx="822370" cy="72000"/>
            </a:xfrm>
            <a:custGeom>
              <a:avLst/>
              <a:gdLst/>
              <a:ahLst/>
              <a:cxnLst/>
              <a:rect l="l" t="t" r="r" b="b"/>
              <a:pathLst>
                <a:path w="814750" h="72000">
                  <a:moveTo>
                    <a:pt x="0" y="0"/>
                  </a:moveTo>
                  <a:lnTo>
                    <a:pt x="787370" y="0"/>
                  </a:lnTo>
                  <a:lnTo>
                    <a:pt x="814750" y="65412"/>
                  </a:lnTo>
                  <a:lnTo>
                    <a:pt x="814750" y="72000"/>
                  </a:lnTo>
                  <a:lnTo>
                    <a:pt x="28723" y="72000"/>
                  </a:lnTo>
                  <a:lnTo>
                    <a:pt x="0" y="3380"/>
                  </a:ln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10" name="矩形 9"/>
          <p:cNvSpPr/>
          <p:nvPr/>
        </p:nvSpPr>
        <p:spPr>
          <a:xfrm>
            <a:off x="539750" y="865168"/>
            <a:ext cx="8064500" cy="3996729"/>
          </a:xfrm>
          <a:prstGeom prst="rect">
            <a:avLst/>
          </a:prstGeom>
          <a:gradFill>
            <a:gsLst>
              <a:gs pos="0">
                <a:schemeClr val="bg1">
                  <a:lumMod val="95000"/>
                </a:schemeClr>
              </a:gs>
              <a:gs pos="100000">
                <a:schemeClr val="bg1">
                  <a:alpha val="0"/>
                </a:schemeClr>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1" name="TextBox 2"/>
          <p:cNvSpPr txBox="1">
            <a:spLocks noChangeArrowheads="1"/>
          </p:cNvSpPr>
          <p:nvPr/>
        </p:nvSpPr>
        <p:spPr bwMode="auto">
          <a:xfrm>
            <a:off x="1324768" y="1722427"/>
            <a:ext cx="6492875" cy="5530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fontAlgn="auto" hangingPunct="1">
              <a:lnSpc>
                <a:spcPct val="150000"/>
              </a:lnSpc>
              <a:spcBef>
                <a:spcPts val="0"/>
              </a:spcBef>
              <a:spcAft>
                <a:spcPts val="0"/>
              </a:spcAft>
              <a:defRPr/>
            </a:pPr>
            <a:r>
              <a:rPr altLang="zh-CN" sz="2000" dirty="0" err="1">
                <a:latin typeface="微软雅黑" panose="020B0503020204020204" pitchFamily="34" charset="-122"/>
                <a:ea typeface="微软雅黑" panose="020B0503020204020204" pitchFamily="34" charset="-122"/>
              </a:rPr>
              <a:t>社交网络中的市场：</a:t>
            </a:r>
            <a:r>
              <a:rPr altLang="zh-CN" sz="2000" dirty="0" err="1" smtClean="0">
                <a:latin typeface="微软雅黑" panose="020B0503020204020204" pitchFamily="34" charset="-122"/>
                <a:ea typeface="微软雅黑" panose="020B0503020204020204" pitchFamily="34" charset="-122"/>
              </a:rPr>
              <a:t>外在奖励对</a:t>
            </a:r>
            <a:r>
              <a:rPr lang="zh-CN" altLang="en-US" sz="2000" dirty="0">
                <a:latin typeface="微软雅黑" panose="020B0503020204020204" pitchFamily="34" charset="-122"/>
                <a:ea typeface="微软雅黑" panose="020B0503020204020204" pitchFamily="34" charset="-122"/>
              </a:rPr>
              <a:t>交友</a:t>
            </a:r>
            <a:r>
              <a:rPr altLang="zh-CN" sz="2000" dirty="0" smtClean="0">
                <a:latin typeface="微软雅黑" panose="020B0503020204020204" pitchFamily="34" charset="-122"/>
                <a:ea typeface="微软雅黑" panose="020B0503020204020204" pitchFamily="34" charset="-122"/>
              </a:rPr>
              <a:t>和</a:t>
            </a:r>
            <a:r>
              <a:rPr lang="zh-CN" altLang="en-US" sz="2000" dirty="0" smtClean="0">
                <a:latin typeface="微软雅黑" panose="020B0503020204020204" pitchFamily="34" charset="-122"/>
                <a:ea typeface="微软雅黑" panose="020B0503020204020204" pitchFamily="34" charset="-122"/>
              </a:rPr>
              <a:t>人际</a:t>
            </a:r>
            <a:r>
              <a:rPr altLang="zh-CN" sz="2000" dirty="0" err="1" smtClean="0">
                <a:latin typeface="微软雅黑" panose="020B0503020204020204" pitchFamily="34" charset="-122"/>
                <a:ea typeface="微软雅黑" panose="020B0503020204020204" pitchFamily="34" charset="-122"/>
              </a:rPr>
              <a:t>关系的影响</a:t>
            </a:r>
            <a:endParaRPr altLang="zh-CN" sz="2000" dirty="0">
              <a:latin typeface="微软雅黑" panose="020B0503020204020204" pitchFamily="34" charset="-122"/>
              <a:ea typeface="微软雅黑" panose="020B0503020204020204" pitchFamily="34" charset="-122"/>
            </a:endParaRPr>
          </a:p>
        </p:txBody>
      </p:sp>
      <p:sp>
        <p:nvSpPr>
          <p:cNvPr id="12" name="矩形 3"/>
          <p:cNvSpPr>
            <a:spLocks noChangeArrowheads="1"/>
          </p:cNvSpPr>
          <p:nvPr/>
        </p:nvSpPr>
        <p:spPr bwMode="auto">
          <a:xfrm>
            <a:off x="1646396" y="1052979"/>
            <a:ext cx="584962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000" dirty="0"/>
              <a:t>A Market in Your Social Network: The Effects of Extrinsic Rewards on </a:t>
            </a:r>
            <a:r>
              <a:rPr lang="en-US" altLang="zh-CN" sz="2000" dirty="0" err="1"/>
              <a:t>Friendsourcing</a:t>
            </a:r>
            <a:r>
              <a:rPr lang="en-US" altLang="zh-CN" sz="2000" dirty="0"/>
              <a:t> and </a:t>
            </a:r>
            <a:r>
              <a:rPr lang="en-US" altLang="zh-CN" sz="2000" dirty="0" smtClean="0"/>
              <a:t>Relationships</a:t>
            </a:r>
            <a:endParaRPr lang="en-US" altLang="zh-CN" sz="2000" dirty="0"/>
          </a:p>
        </p:txBody>
      </p:sp>
      <p:sp>
        <p:nvSpPr>
          <p:cNvPr id="2" name="文本框 1"/>
          <p:cNvSpPr txBox="1"/>
          <p:nvPr/>
        </p:nvSpPr>
        <p:spPr>
          <a:xfrm>
            <a:off x="2411760" y="4077583"/>
            <a:ext cx="1325880" cy="368300"/>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正方成员</a:t>
            </a:r>
            <a:r>
              <a:rPr lang="zh-CN" altLang="en-US" dirty="0">
                <a:latin typeface="幼圆" panose="02010509060101010101" charset="-122"/>
                <a:ea typeface="幼圆" panose="02010509060101010101" charset="-122"/>
              </a:rPr>
              <a:t>：</a:t>
            </a:r>
          </a:p>
        </p:txBody>
      </p:sp>
      <p:sp>
        <p:nvSpPr>
          <p:cNvPr id="3" name="文本框 2"/>
          <p:cNvSpPr txBox="1"/>
          <p:nvPr/>
        </p:nvSpPr>
        <p:spPr>
          <a:xfrm>
            <a:off x="3900805" y="3661569"/>
            <a:ext cx="2630848" cy="1200329"/>
          </a:xfrm>
          <a:prstGeom prst="rect">
            <a:avLst/>
          </a:prstGeom>
          <a:noFill/>
        </p:spPr>
        <p:txBody>
          <a:bodyPr wrap="none" rtlCol="0">
            <a:spAutoFit/>
          </a:bodyPr>
          <a:lstStyle/>
          <a:p>
            <a:pPr algn="l"/>
            <a:r>
              <a:rPr lang="zh-CN" altLang="en-US" dirty="0">
                <a:latin typeface="微软雅黑" panose="020B0503020204020204" pitchFamily="34" charset="-122"/>
                <a:ea typeface="微软雅黑" panose="020B0503020204020204" pitchFamily="34" charset="-122"/>
                <a:sym typeface="+mn-ea"/>
              </a:rPr>
              <a:t>201852090621</a:t>
            </a:r>
            <a:r>
              <a:rPr lang="zh-CN" altLang="en-US" dirty="0">
                <a:latin typeface="微软雅黑" panose="020B0503020204020204" pitchFamily="34" charset="-122"/>
                <a:ea typeface="微软雅黑" panose="020B0503020204020204" pitchFamily="34" charset="-122"/>
                <a:cs typeface="幼圆" panose="02010509060101010101" charset="-122"/>
                <a:sym typeface="+mn-ea"/>
              </a:rPr>
              <a:t> </a:t>
            </a:r>
            <a:r>
              <a:rPr lang="zh-CN" altLang="en-US" dirty="0" smtClean="0">
                <a:latin typeface="微软雅黑" panose="020B0503020204020204" pitchFamily="34" charset="-122"/>
                <a:ea typeface="微软雅黑" panose="020B0503020204020204" pitchFamily="34" charset="-122"/>
                <a:cs typeface="幼圆" panose="02010509060101010101" charset="-122"/>
                <a:sym typeface="+mn-ea"/>
              </a:rPr>
              <a:t> 余</a:t>
            </a:r>
            <a:r>
              <a:rPr lang="zh-CN" altLang="en-US" dirty="0">
                <a:latin typeface="微软雅黑" panose="020B0503020204020204" pitchFamily="34" charset="-122"/>
                <a:ea typeface="微软雅黑" panose="020B0503020204020204" pitchFamily="34" charset="-122"/>
                <a:cs typeface="幼圆" panose="02010509060101010101" charset="-122"/>
                <a:sym typeface="+mn-ea"/>
              </a:rPr>
              <a:t>文健</a:t>
            </a:r>
            <a:endParaRPr lang="zh-CN" altLang="en-US" dirty="0">
              <a:latin typeface="微软雅黑" panose="020B0503020204020204" pitchFamily="34" charset="-122"/>
              <a:ea typeface="微软雅黑" panose="020B0503020204020204" pitchFamily="34" charset="-122"/>
              <a:sym typeface="+mn-ea"/>
            </a:endParaRPr>
          </a:p>
          <a:p>
            <a:pPr algn="l"/>
            <a:r>
              <a:rPr lang="zh-CN" altLang="en-US" dirty="0">
                <a:latin typeface="微软雅黑" panose="020B0503020204020204" pitchFamily="34" charset="-122"/>
                <a:ea typeface="微软雅黑" panose="020B0503020204020204" pitchFamily="34" charset="-122"/>
              </a:rPr>
              <a:t>201852090619  潘文睿</a:t>
            </a:r>
          </a:p>
          <a:p>
            <a:pPr algn="l"/>
            <a:r>
              <a:rPr lang="zh-CN" altLang="en-US" dirty="0">
                <a:latin typeface="微软雅黑" panose="020B0503020204020204" pitchFamily="34" charset="-122"/>
                <a:ea typeface="微软雅黑" panose="020B0503020204020204" pitchFamily="34" charset="-122"/>
              </a:rPr>
              <a:t>201852090622  王攀</a:t>
            </a:r>
          </a:p>
          <a:p>
            <a:pPr algn="l"/>
            <a:r>
              <a:rPr lang="zh-CN" altLang="en-US" dirty="0">
                <a:latin typeface="微软雅黑" panose="020B0503020204020204" pitchFamily="34" charset="-122"/>
                <a:ea typeface="微软雅黑" panose="020B0503020204020204" pitchFamily="34" charset="-122"/>
              </a:rPr>
              <a:t>201852090625  惠国强</a:t>
            </a:r>
          </a:p>
        </p:txBody>
      </p:sp>
      <p:sp>
        <p:nvSpPr>
          <p:cNvPr id="4" name="文本框 3"/>
          <p:cNvSpPr txBox="1"/>
          <p:nvPr/>
        </p:nvSpPr>
        <p:spPr>
          <a:xfrm>
            <a:off x="4571205" y="2390962"/>
            <a:ext cx="2822454" cy="1107996"/>
          </a:xfrm>
          <a:prstGeom prst="rect">
            <a:avLst/>
          </a:prstGeom>
          <a:noFill/>
        </p:spPr>
        <p:txBody>
          <a:bodyPr wrap="square" rtlCol="0">
            <a:spAutoFit/>
          </a:bodyPr>
          <a:lstStyle/>
          <a:p>
            <a:pPr algn="ctr"/>
            <a:r>
              <a:rPr lang="en-US" altLang="zh-CN" sz="1600" dirty="0" err="1" smtClean="0">
                <a:latin typeface="微软雅黑" panose="020B0503020204020204" pitchFamily="34" charset="-122"/>
                <a:ea typeface="微软雅黑" panose="020B0503020204020204" pitchFamily="34" charset="-122"/>
              </a:rPr>
              <a:t>Sauvik</a:t>
            </a:r>
            <a:r>
              <a:rPr lang="en-US" altLang="zh-CN" sz="1600" dirty="0" smtClean="0">
                <a:latin typeface="微软雅黑" panose="020B0503020204020204" pitchFamily="34" charset="-122"/>
                <a:ea typeface="微软雅黑" panose="020B0503020204020204" pitchFamily="34" charset="-122"/>
              </a:rPr>
              <a:t> Das</a:t>
            </a:r>
            <a:r>
              <a:rPr lang="en-US" altLang="zh-CN" sz="1600" baseline="30000" dirty="0">
                <a:latin typeface="微软雅黑" panose="020B0503020204020204" pitchFamily="34" charset="-122"/>
                <a:ea typeface="微软雅黑" panose="020B0503020204020204" pitchFamily="34" charset="-122"/>
              </a:rPr>
              <a:t>2</a:t>
            </a:r>
            <a:r>
              <a:rPr lang="en-US" altLang="zh-CN" sz="1600" dirty="0" smtClean="0">
                <a:latin typeface="微软雅黑" panose="020B0503020204020204" pitchFamily="34" charset="-122"/>
                <a:ea typeface="微软雅黑" panose="020B0503020204020204" pitchFamily="34" charset="-122"/>
              </a:rPr>
              <a:t>, </a:t>
            </a:r>
            <a:r>
              <a:rPr lang="en-US" altLang="zh-CN" sz="1600" dirty="0" err="1" smtClean="0">
                <a:latin typeface="微软雅黑" panose="020B0503020204020204" pitchFamily="34" charset="-122"/>
                <a:ea typeface="微软雅黑" panose="020B0503020204020204" pitchFamily="34" charset="-122"/>
              </a:rPr>
              <a:t>Yiqun</a:t>
            </a:r>
            <a:r>
              <a:rPr lang="en-US" altLang="zh-CN" sz="1600" dirty="0" smtClean="0">
                <a:latin typeface="微软雅黑" panose="020B0503020204020204" pitchFamily="34" charset="-122"/>
                <a:ea typeface="微软雅黑" panose="020B0503020204020204" pitchFamily="34" charset="-122"/>
              </a:rPr>
              <a:t> Cao</a:t>
            </a:r>
            <a:r>
              <a:rPr lang="en-US" altLang="zh-CN" sz="1600" baseline="30000" dirty="0">
                <a:latin typeface="微软雅黑" panose="020B0503020204020204" pitchFamily="34" charset="-122"/>
                <a:ea typeface="微软雅黑" panose="020B0503020204020204" pitchFamily="34" charset="-122"/>
              </a:rPr>
              <a:t>2</a:t>
            </a:r>
            <a:r>
              <a:rPr lang="en-US" altLang="zh-CN" sz="1600" dirty="0" smtClean="0">
                <a:latin typeface="微软雅黑" panose="020B0503020204020204" pitchFamily="34" charset="-122"/>
                <a:ea typeface="微软雅黑" panose="020B0503020204020204" pitchFamily="34" charset="-122"/>
              </a:rPr>
              <a:t>, </a:t>
            </a:r>
            <a:r>
              <a:rPr lang="en-US" altLang="zh-CN" sz="1600" dirty="0" err="1" smtClean="0">
                <a:latin typeface="微软雅黑" panose="020B0503020204020204" pitchFamily="34" charset="-122"/>
                <a:ea typeface="微软雅黑" panose="020B0503020204020204" pitchFamily="34" charset="-122"/>
              </a:rPr>
              <a:t>Shuang</a:t>
            </a:r>
            <a:r>
              <a:rPr lang="en-US" altLang="zh-CN" sz="1600" dirty="0" smtClean="0">
                <a:latin typeface="微软雅黑" panose="020B0503020204020204" pitchFamily="34" charset="-122"/>
                <a:ea typeface="微软雅黑" panose="020B0503020204020204" pitchFamily="34" charset="-122"/>
              </a:rPr>
              <a:t> Yu</a:t>
            </a:r>
            <a:r>
              <a:rPr lang="en-US" altLang="zh-CN" sz="1600" baseline="30000" dirty="0">
                <a:latin typeface="微软雅黑" panose="020B0503020204020204" pitchFamily="34" charset="-122"/>
                <a:ea typeface="微软雅黑" panose="020B0503020204020204" pitchFamily="34" charset="-122"/>
              </a:rPr>
              <a:t>2</a:t>
            </a:r>
            <a:r>
              <a:rPr lang="en-US" altLang="zh-CN" sz="1600" dirty="0" smtClean="0">
                <a:latin typeface="微软雅黑" panose="020B0503020204020204" pitchFamily="34" charset="-122"/>
                <a:ea typeface="微软雅黑" panose="020B0503020204020204" pitchFamily="34" charset="-122"/>
              </a:rPr>
              <a:t>, </a:t>
            </a:r>
            <a:r>
              <a:rPr lang="en-US" altLang="zh-CN" sz="1600" dirty="0" err="1" smtClean="0">
                <a:latin typeface="微软雅黑" panose="020B0503020204020204" pitchFamily="34" charset="-122"/>
                <a:ea typeface="微软雅黑" panose="020B0503020204020204" pitchFamily="34" charset="-122"/>
              </a:rPr>
              <a:t>Aniket</a:t>
            </a:r>
            <a:r>
              <a:rPr lang="en-US" altLang="zh-CN" sz="1600" dirty="0" smtClean="0">
                <a:latin typeface="微软雅黑" panose="020B0503020204020204" pitchFamily="34" charset="-122"/>
                <a:ea typeface="微软雅黑" panose="020B0503020204020204" pitchFamily="34" charset="-122"/>
              </a:rPr>
              <a:t> Kittur</a:t>
            </a:r>
            <a:r>
              <a:rPr lang="en-US" altLang="zh-CN" sz="1600" baseline="30000" dirty="0">
                <a:latin typeface="微软雅黑" panose="020B0503020204020204" pitchFamily="34" charset="-122"/>
                <a:ea typeface="微软雅黑" panose="020B0503020204020204" pitchFamily="34" charset="-122"/>
              </a:rPr>
              <a:t>2</a:t>
            </a:r>
            <a:r>
              <a:rPr lang="en-US" altLang="zh-CN" sz="1600" dirty="0" smtClean="0">
                <a:latin typeface="微软雅黑" panose="020B0503020204020204" pitchFamily="34" charset="-122"/>
                <a:ea typeface="微软雅黑" panose="020B0503020204020204" pitchFamily="34" charset="-122"/>
              </a:rPr>
              <a:t>, Robert Krau</a:t>
            </a:r>
            <a:r>
              <a:rPr lang="en-US" altLang="zh-CN" dirty="0" smtClean="0">
                <a:latin typeface="微软雅黑" panose="020B0503020204020204" pitchFamily="34" charset="-122"/>
                <a:ea typeface="微软雅黑" panose="020B0503020204020204" pitchFamily="34" charset="-122"/>
              </a:rPr>
              <a:t>t</a:t>
            </a:r>
            <a:r>
              <a:rPr lang="en-US" altLang="zh-CN" sz="1600" baseline="30000" dirty="0" smtClean="0">
                <a:latin typeface="微软雅黑" panose="020B0503020204020204" pitchFamily="34" charset="-122"/>
                <a:ea typeface="微软雅黑" panose="020B0503020204020204" pitchFamily="34" charset="-122"/>
              </a:rPr>
              <a:t>2 </a:t>
            </a:r>
          </a:p>
          <a:p>
            <a:pPr algn="ctr"/>
            <a:r>
              <a:rPr lang="zh-CN" altLang="en-US" sz="1600" dirty="0" smtClean="0">
                <a:latin typeface="微软雅黑" panose="020B0503020204020204" pitchFamily="34" charset="-122"/>
                <a:ea typeface="微软雅黑" panose="020B0503020204020204" pitchFamily="34" charset="-122"/>
              </a:rPr>
              <a:t>卡内基梅隆</a:t>
            </a:r>
            <a:r>
              <a:rPr lang="zh-CN" altLang="en-US" sz="1600" dirty="0">
                <a:latin typeface="微软雅黑" panose="020B0503020204020204" pitchFamily="34" charset="-122"/>
                <a:ea typeface="微软雅黑" panose="020B0503020204020204" pitchFamily="34" charset="-122"/>
              </a:rPr>
              <a:t>大学</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美国</a:t>
            </a:r>
          </a:p>
        </p:txBody>
      </p:sp>
      <p:sp>
        <p:nvSpPr>
          <p:cNvPr id="14" name="文本框 13"/>
          <p:cNvSpPr txBox="1"/>
          <p:nvPr/>
        </p:nvSpPr>
        <p:spPr>
          <a:xfrm>
            <a:off x="1475656" y="2388825"/>
            <a:ext cx="2716907" cy="830997"/>
          </a:xfrm>
          <a:prstGeom prst="rect">
            <a:avLst/>
          </a:prstGeom>
          <a:noFill/>
        </p:spPr>
        <p:txBody>
          <a:bodyPr wrap="square" rtlCol="0">
            <a:spAutoFit/>
          </a:bodyPr>
          <a:lstStyle/>
          <a:p>
            <a:pPr algn="ctr"/>
            <a:r>
              <a:rPr lang="en-US" altLang="zh-CN" sz="1600" dirty="0" err="1">
                <a:latin typeface="微软雅黑" panose="020B0503020204020204" pitchFamily="34" charset="-122"/>
                <a:ea typeface="微软雅黑" panose="020B0503020204020204" pitchFamily="34" charset="-122"/>
              </a:rPr>
              <a:t>Haiyi</a:t>
            </a:r>
            <a:r>
              <a:rPr lang="en-US" altLang="zh-CN" sz="1600" dirty="0">
                <a:latin typeface="微软雅黑" panose="020B0503020204020204" pitchFamily="34" charset="-122"/>
                <a:ea typeface="微软雅黑" panose="020B0503020204020204" pitchFamily="34" charset="-122"/>
              </a:rPr>
              <a:t> Zhu</a:t>
            </a:r>
            <a:r>
              <a:rPr lang="en-US" altLang="zh-CN" sz="1600" baseline="30000" dirty="0">
                <a:latin typeface="微软雅黑" panose="020B0503020204020204" pitchFamily="34" charset="-122"/>
                <a:ea typeface="微软雅黑" panose="020B0503020204020204" pitchFamily="34" charset="-122"/>
              </a:rPr>
              <a:t>1</a:t>
            </a:r>
            <a:r>
              <a:rPr lang="en-US" altLang="zh-CN" sz="1600" dirty="0">
                <a:latin typeface="微软雅黑" panose="020B0503020204020204" pitchFamily="34" charset="-122"/>
                <a:ea typeface="微软雅黑" panose="020B0503020204020204" pitchFamily="34" charset="-122"/>
              </a:rPr>
              <a:t> </a:t>
            </a:r>
            <a:endParaRPr lang="en-US" altLang="zh-CN" sz="1600" dirty="0" smtClean="0">
              <a:latin typeface="微软雅黑" panose="020B0503020204020204" pitchFamily="34" charset="-122"/>
              <a:ea typeface="微软雅黑" panose="020B0503020204020204" pitchFamily="34" charset="-122"/>
            </a:endParaRPr>
          </a:p>
          <a:p>
            <a:pPr algn="ctr"/>
            <a:r>
              <a:rPr lang="zh-CN" altLang="en-US" sz="1600" dirty="0" smtClean="0">
                <a:latin typeface="微软雅黑" panose="020B0503020204020204" pitchFamily="34" charset="-122"/>
                <a:ea typeface="微软雅黑" panose="020B0503020204020204" pitchFamily="34" charset="-122"/>
              </a:rPr>
              <a:t>明尼苏达大学</a:t>
            </a:r>
            <a:r>
              <a:rPr lang="zh-CN" altLang="en-US" sz="1600" dirty="0">
                <a:latin typeface="微软雅黑" panose="020B0503020204020204" pitchFamily="34" charset="-122"/>
                <a:ea typeface="微软雅黑" panose="020B0503020204020204" pitchFamily="34" charset="-122"/>
              </a:rPr>
              <a:t>明尼阿波利斯分校</a:t>
            </a:r>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美国</a:t>
            </a:r>
            <a:endParaRPr lang="en-US" altLang="zh-CN" sz="1600"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300"/>
                                        <p:tgtEl>
                                          <p:spTgt spid="5"/>
                                        </p:tgtEl>
                                      </p:cBhvr>
                                    </p:animEffect>
                                  </p:childTnLst>
                                </p:cTn>
                              </p:par>
                              <p:par>
                                <p:cTn id="8" presetID="12" presetClass="entr" presetSubtype="1" fill="hold" grpId="0" nodeType="withEffect">
                                  <p:stCondLst>
                                    <p:cond delay="800"/>
                                  </p:stCondLst>
                                  <p:childTnLst>
                                    <p:set>
                                      <p:cBhvr>
                                        <p:cTn id="9" dur="1" fill="hold">
                                          <p:stCondLst>
                                            <p:cond delay="0"/>
                                          </p:stCondLst>
                                        </p:cTn>
                                        <p:tgtEl>
                                          <p:spTgt spid="11"/>
                                        </p:tgtEl>
                                        <p:attrNameLst>
                                          <p:attrName>style.visibility</p:attrName>
                                        </p:attrNameLst>
                                      </p:cBhvr>
                                      <p:to>
                                        <p:strVal val="visible"/>
                                      </p:to>
                                    </p:set>
                                    <p:anim calcmode="lin" valueType="num">
                                      <p:cBhvr additive="base">
                                        <p:cTn id="10" dur="300"/>
                                        <p:tgtEl>
                                          <p:spTgt spid="11"/>
                                        </p:tgtEl>
                                        <p:attrNameLst>
                                          <p:attrName>ppt_y</p:attrName>
                                        </p:attrNameLst>
                                      </p:cBhvr>
                                      <p:tavLst>
                                        <p:tav tm="0">
                                          <p:val>
                                            <p:strVal val="#ppt_y-#ppt_h*1.125000"/>
                                          </p:val>
                                        </p:tav>
                                        <p:tav tm="100000">
                                          <p:val>
                                            <p:strVal val="#ppt_y"/>
                                          </p:val>
                                        </p:tav>
                                      </p:tavLst>
                                    </p:anim>
                                    <p:animEffect transition="in" filter="wipe(down)">
                                      <p:cBhvr>
                                        <p:cTn id="11" dur="300"/>
                                        <p:tgtEl>
                                          <p:spTgt spid="11"/>
                                        </p:tgtEl>
                                      </p:cBhvr>
                                    </p:animEffect>
                                  </p:childTnLst>
                                </p:cTn>
                              </p:par>
                              <p:par>
                                <p:cTn id="12" presetID="12" presetClass="entr" presetSubtype="1" fill="hold" grpId="0" nodeType="withEffect">
                                  <p:stCondLst>
                                    <p:cond delay="800"/>
                                  </p:stCondLst>
                                  <p:childTnLst>
                                    <p:set>
                                      <p:cBhvr>
                                        <p:cTn id="13" dur="1" fill="hold">
                                          <p:stCondLst>
                                            <p:cond delay="0"/>
                                          </p:stCondLst>
                                        </p:cTn>
                                        <p:tgtEl>
                                          <p:spTgt spid="12"/>
                                        </p:tgtEl>
                                        <p:attrNameLst>
                                          <p:attrName>style.visibility</p:attrName>
                                        </p:attrNameLst>
                                      </p:cBhvr>
                                      <p:to>
                                        <p:strVal val="visible"/>
                                      </p:to>
                                    </p:set>
                                    <p:anim calcmode="lin" valueType="num">
                                      <p:cBhvr additive="base">
                                        <p:cTn id="14" dur="300"/>
                                        <p:tgtEl>
                                          <p:spTgt spid="12"/>
                                        </p:tgtEl>
                                        <p:attrNameLst>
                                          <p:attrName>ppt_y</p:attrName>
                                        </p:attrNameLst>
                                      </p:cBhvr>
                                      <p:tavLst>
                                        <p:tav tm="0">
                                          <p:val>
                                            <p:strVal val="#ppt_y-#ppt_h*1.125000"/>
                                          </p:val>
                                        </p:tav>
                                        <p:tav tm="100000">
                                          <p:val>
                                            <p:strVal val="#ppt_y"/>
                                          </p:val>
                                        </p:tav>
                                      </p:tavLst>
                                    </p:anim>
                                    <p:animEffect transition="in" filter="wipe(down)">
                                      <p:cBhvr>
                                        <p:cTn id="15" dur="300"/>
                                        <p:tgtEl>
                                          <p:spTgt spid="12"/>
                                        </p:tgtEl>
                                      </p:cBhvr>
                                    </p:animEffect>
                                  </p:childTnLst>
                                </p:cTn>
                              </p:par>
                            </p:childTnLst>
                          </p:cTn>
                        </p:par>
                        <p:par>
                          <p:cTn id="16" fill="hold">
                            <p:stCondLst>
                              <p:cond delay="1100"/>
                            </p:stCondLst>
                            <p:childTnLst>
                              <p:par>
                                <p:cTn id="17" presetID="2" presetClass="entr" presetSubtype="4" fill="hold" grpId="0" nodeType="after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ppt_x"/>
                                          </p:val>
                                        </p:tav>
                                        <p:tav tm="100000">
                                          <p:val>
                                            <p:strVal val="#ppt_x"/>
                                          </p:val>
                                        </p:tav>
                                      </p:tavLst>
                                    </p:anim>
                                    <p:anim calcmode="lin" valueType="num">
                                      <p:cBhvr additive="base">
                                        <p:cTn id="20" dur="500" fill="hold"/>
                                        <p:tgtEl>
                                          <p:spTgt spid="2"/>
                                        </p:tgtEl>
                                        <p:attrNameLst>
                                          <p:attrName>ppt_y</p:attrName>
                                        </p:attrNameLst>
                                      </p:cBhvr>
                                      <p:tavLst>
                                        <p:tav tm="0">
                                          <p:val>
                                            <p:strVal val="1+#ppt_h/2"/>
                                          </p:val>
                                        </p:tav>
                                        <p:tav tm="100000">
                                          <p:val>
                                            <p:strVal val="#ppt_y"/>
                                          </p:val>
                                        </p:tav>
                                      </p:tavLst>
                                    </p:anim>
                                  </p:childTnLst>
                                </p:cTn>
                              </p:par>
                            </p:childTnLst>
                          </p:cTn>
                        </p:par>
                        <p:par>
                          <p:cTn id="21" fill="hold">
                            <p:stCondLst>
                              <p:cond delay="1600"/>
                            </p:stCondLst>
                            <p:childTnLst>
                              <p:par>
                                <p:cTn id="22" presetID="2" presetClass="entr" presetSubtype="4" fill="hold" grpId="0" nodeType="afterEffect">
                                  <p:stCondLst>
                                    <p:cond delay="0"/>
                                  </p:stCondLst>
                                  <p:childTnLst>
                                    <p:set>
                                      <p:cBhvr>
                                        <p:cTn id="23" dur="1" fill="hold">
                                          <p:stCondLst>
                                            <p:cond delay="0"/>
                                          </p:stCondLst>
                                        </p:cTn>
                                        <p:tgtEl>
                                          <p:spTgt spid="3"/>
                                        </p:tgtEl>
                                        <p:attrNameLst>
                                          <p:attrName>style.visibility</p:attrName>
                                        </p:attrNameLst>
                                      </p:cBhvr>
                                      <p:to>
                                        <p:strVal val="visible"/>
                                      </p:to>
                                    </p:set>
                                    <p:anim calcmode="lin" valueType="num">
                                      <p:cBhvr additive="base">
                                        <p:cTn id="24" dur="500" fill="hold"/>
                                        <p:tgtEl>
                                          <p:spTgt spid="3"/>
                                        </p:tgtEl>
                                        <p:attrNameLst>
                                          <p:attrName>ppt_x</p:attrName>
                                        </p:attrNameLst>
                                      </p:cBhvr>
                                      <p:tavLst>
                                        <p:tav tm="0">
                                          <p:val>
                                            <p:strVal val="#ppt_x"/>
                                          </p:val>
                                        </p:tav>
                                        <p:tav tm="100000">
                                          <p:val>
                                            <p:strVal val="#ppt_x"/>
                                          </p:val>
                                        </p:tav>
                                      </p:tavLst>
                                    </p:anim>
                                    <p:anim calcmode="lin" valueType="num">
                                      <p:cBhvr additive="base">
                                        <p:cTn id="25"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2" grpId="0"/>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
          <p:cNvSpPr txBox="1">
            <a:spLocks noChangeArrowheads="1"/>
          </p:cNvSpPr>
          <p:nvPr/>
        </p:nvSpPr>
        <p:spPr>
          <a:xfrm>
            <a:off x="971550" y="918845"/>
            <a:ext cx="2771775" cy="431800"/>
          </a:xfrm>
          <a:prstGeom prst="rect">
            <a:avLst/>
          </a:prstGeom>
          <a:effectLst>
            <a:outerShdw blurRad="50800" dist="38100" dir="5400000" sx="38000" sy="38000" algn="t" rotWithShape="0">
              <a:prstClr val="black">
                <a:alpha val="40000"/>
              </a:prstClr>
            </a:outerShdw>
          </a:effectLst>
        </p:spPr>
        <p:txBody>
          <a:bodyPr/>
          <a:lstStyle>
            <a:lvl1pPr>
              <a:spcBef>
                <a:spcPct val="0"/>
              </a:spcBef>
              <a:buNone/>
              <a:defRPr sz="6000">
                <a:solidFill>
                  <a:srgbClr val="004294"/>
                </a:solidFill>
                <a:latin typeface="方正大黑简体" panose="02010601030101010101" pitchFamily="65" charset="-122"/>
                <a:ea typeface="方正大黑简体" panose="02010601030101010101" pitchFamily="65" charset="-122"/>
                <a:cs typeface="+mj-cs"/>
              </a:defRPr>
            </a:lvl1pPr>
          </a:lstStyle>
          <a:p>
            <a:pPr eaLnBrk="1" fontAlgn="auto" hangingPunct="1">
              <a:spcAft>
                <a:spcPts val="0"/>
              </a:spcAft>
              <a:defRPr/>
            </a:pPr>
            <a:r>
              <a:rPr lang="zh-CN" altLang="en-US" sz="1800" dirty="0">
                <a:solidFill>
                  <a:schemeClr val="bg1">
                    <a:lumMod val="50000"/>
                  </a:schemeClr>
                </a:solidFill>
                <a:latin typeface="黑体" panose="02010609060101010101" charset="-122"/>
                <a:ea typeface="黑体" panose="02010609060101010101" charset="-122"/>
              </a:rPr>
              <a:t>问题</a:t>
            </a:r>
            <a:r>
              <a:rPr lang="en-US" altLang="zh-CN" sz="1800" dirty="0">
                <a:solidFill>
                  <a:schemeClr val="bg1">
                    <a:lumMod val="50000"/>
                  </a:schemeClr>
                </a:solidFill>
                <a:latin typeface="黑体" panose="02010609060101010101" charset="-122"/>
                <a:ea typeface="黑体" panose="02010609060101010101" charset="-122"/>
              </a:rPr>
              <a:t>2</a:t>
            </a:r>
            <a:r>
              <a:rPr lang="zh-CN" altLang="en-US" sz="1800" dirty="0">
                <a:solidFill>
                  <a:schemeClr val="bg1">
                    <a:lumMod val="50000"/>
                  </a:schemeClr>
                </a:solidFill>
                <a:latin typeface="黑体" panose="02010609060101010101" charset="-122"/>
                <a:ea typeface="黑体" panose="02010609060101010101" charset="-122"/>
              </a:rPr>
              <a:t>假设</a:t>
            </a:r>
            <a:endParaRPr lang="en-US" altLang="zh-CN" sz="1800" dirty="0">
              <a:solidFill>
                <a:schemeClr val="bg1">
                  <a:lumMod val="50000"/>
                </a:schemeClr>
              </a:solidFill>
              <a:latin typeface="黑体" panose="02010609060101010101" charset="-122"/>
              <a:ea typeface="黑体" panose="02010609060101010101" charset="-122"/>
            </a:endParaRPr>
          </a:p>
          <a:p>
            <a:pPr eaLnBrk="1" fontAlgn="auto" hangingPunct="1">
              <a:spcAft>
                <a:spcPts val="0"/>
              </a:spcAft>
              <a:defRPr/>
            </a:pPr>
            <a:endParaRPr lang="en-US" altLang="zh-CN" sz="1800" dirty="0">
              <a:solidFill>
                <a:schemeClr val="bg1">
                  <a:lumMod val="50000"/>
                </a:schemeClr>
              </a:solidFill>
              <a:latin typeface="黑体" panose="02010609060101010101" charset="-122"/>
              <a:ea typeface="黑体" panose="02010609060101010101" charset="-122"/>
            </a:endParaRPr>
          </a:p>
        </p:txBody>
      </p:sp>
      <p:grpSp>
        <p:nvGrpSpPr>
          <p:cNvPr id="31" name="组合 30"/>
          <p:cNvGrpSpPr/>
          <p:nvPr/>
        </p:nvGrpSpPr>
        <p:grpSpPr bwMode="auto">
          <a:xfrm>
            <a:off x="611188" y="990600"/>
            <a:ext cx="360362" cy="288925"/>
            <a:chOff x="611560" y="990749"/>
            <a:chExt cx="360040" cy="288032"/>
          </a:xfrm>
        </p:grpSpPr>
        <p:sp>
          <p:nvSpPr>
            <p:cNvPr id="32" name="燕尾形 31"/>
            <p:cNvSpPr/>
            <p:nvPr/>
          </p:nvSpPr>
          <p:spPr>
            <a:xfrm>
              <a:off x="755893" y="990749"/>
              <a:ext cx="215707" cy="288032"/>
            </a:xfrm>
            <a:prstGeom prst="chevron">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solidFill>
              </a:endParaRPr>
            </a:p>
          </p:txBody>
        </p:sp>
        <p:sp>
          <p:nvSpPr>
            <p:cNvPr id="33" name="燕尾形 32"/>
            <p:cNvSpPr/>
            <p:nvPr/>
          </p:nvSpPr>
          <p:spPr>
            <a:xfrm>
              <a:off x="611560" y="990749"/>
              <a:ext cx="215707" cy="288032"/>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solidFill>
              </a:endParaRPr>
            </a:p>
          </p:txBody>
        </p:sp>
      </p:grpSp>
      <p:sp>
        <p:nvSpPr>
          <p:cNvPr id="4" name="文本框 3"/>
          <p:cNvSpPr txBox="1"/>
          <p:nvPr/>
        </p:nvSpPr>
        <p:spPr>
          <a:xfrm>
            <a:off x="683260" y="1918335"/>
            <a:ext cx="7797800" cy="2030095"/>
          </a:xfrm>
          <a:prstGeom prst="rect">
            <a:avLst/>
          </a:prstGeom>
          <a:noFill/>
        </p:spPr>
        <p:txBody>
          <a:bodyPr wrap="square" rtlCol="0">
            <a:spAutoFit/>
          </a:bodyPr>
          <a:lstStyle/>
          <a:p>
            <a:pPr algn="l"/>
            <a:r>
              <a:rPr lang="zh-CN" altLang="en-US" sz="1800">
                <a:latin typeface="幼圆" panose="02010509060101010101" charset="-122"/>
                <a:ea typeface="幼圆" panose="02010509060101010101" charset="-122"/>
                <a:cs typeface="幼圆" panose="02010509060101010101" charset="-122"/>
              </a:rPr>
              <a:t>根据前人的研究，结合第</a:t>
            </a:r>
            <a:r>
              <a:rPr lang="en-US" altLang="zh-CN" sz="1800">
                <a:latin typeface="幼圆" panose="02010509060101010101" charset="-122"/>
                <a:ea typeface="幼圆" panose="02010509060101010101" charset="-122"/>
                <a:cs typeface="幼圆" panose="02010509060101010101" charset="-122"/>
              </a:rPr>
              <a:t>2</a:t>
            </a:r>
            <a:r>
              <a:rPr lang="zh-CN" altLang="en-US" sz="1800">
                <a:latin typeface="幼圆" panose="02010509060101010101" charset="-122"/>
                <a:ea typeface="幼圆" panose="02010509060101010101" charset="-122"/>
                <a:cs typeface="幼圆" panose="02010509060101010101" charset="-122"/>
              </a:rPr>
              <a:t>个问题，提出了两点假设：</a:t>
            </a:r>
          </a:p>
          <a:p>
            <a:pPr algn="l"/>
            <a:r>
              <a:rPr lang="en-US" altLang="zh-CN" sz="1800">
                <a:latin typeface="幼圆" panose="02010509060101010101" charset="-122"/>
                <a:ea typeface="幼圆" panose="02010509060101010101" charset="-122"/>
                <a:cs typeface="幼圆" panose="02010509060101010101" charset="-122"/>
              </a:rPr>
              <a:t>1</a:t>
            </a:r>
            <a:r>
              <a:rPr lang="zh-CN" altLang="en-US" sz="1800">
                <a:latin typeface="幼圆" panose="02010509060101010101" charset="-122"/>
                <a:ea typeface="幼圆" panose="02010509060101010101" charset="-122"/>
                <a:cs typeface="幼圆" panose="02010509060101010101" charset="-122"/>
              </a:rPr>
              <a:t>.外在奖励会损害关系</a:t>
            </a:r>
            <a:endParaRPr lang="en-US" altLang="zh-CN" sz="1800">
              <a:latin typeface="幼圆" panose="02010509060101010101" charset="-122"/>
              <a:ea typeface="幼圆" panose="02010509060101010101" charset="-122"/>
              <a:cs typeface="幼圆" panose="02010509060101010101" charset="-122"/>
            </a:endParaRPr>
          </a:p>
          <a:p>
            <a:pPr algn="l"/>
            <a:r>
              <a:rPr lang="en-US" altLang="zh-CN">
                <a:latin typeface="幼圆" panose="02010509060101010101" charset="-122"/>
                <a:ea typeface="幼圆" panose="02010509060101010101" charset="-122"/>
                <a:cs typeface="幼圆" panose="02010509060101010101" charset="-122"/>
              </a:rPr>
              <a:t>   </a:t>
            </a:r>
            <a:r>
              <a:rPr lang="en-US" altLang="zh-CN" sz="1800">
                <a:latin typeface="幼圆" panose="02010509060101010101" charset="-122"/>
                <a:ea typeface="幼圆" panose="02010509060101010101" charset="-122"/>
                <a:cs typeface="幼圆" panose="02010509060101010101" charset="-122"/>
              </a:rPr>
              <a:t>1）请求附加外部奖励会损害请求者和朋友之间的社会关系。</a:t>
            </a:r>
          </a:p>
          <a:p>
            <a:pPr algn="l"/>
            <a:r>
              <a:rPr lang="en-US" altLang="zh-CN" sz="1800">
                <a:latin typeface="幼圆" panose="02010509060101010101" charset="-122"/>
                <a:ea typeface="幼圆" panose="02010509060101010101" charset="-122"/>
                <a:cs typeface="幼圆" panose="02010509060101010101" charset="-122"/>
              </a:rPr>
              <a:t>   2）外在奖励的负面效应在金钱奖励上强于非金钱奖励</a:t>
            </a:r>
          </a:p>
          <a:p>
            <a:pPr algn="l"/>
            <a:endParaRPr lang="en-US" altLang="zh-CN" sz="1800">
              <a:latin typeface="幼圆" panose="02010509060101010101" charset="-122"/>
              <a:ea typeface="幼圆" panose="02010509060101010101" charset="-122"/>
              <a:cs typeface="幼圆" panose="02010509060101010101" charset="-122"/>
            </a:endParaRPr>
          </a:p>
          <a:p>
            <a:pPr algn="l"/>
            <a:r>
              <a:rPr lang="en-US" altLang="zh-CN" sz="1800">
                <a:latin typeface="幼圆" panose="02010509060101010101" charset="-122"/>
                <a:ea typeface="幼圆" panose="02010509060101010101" charset="-122"/>
                <a:cs typeface="幼圆" panose="02010509060101010101" charset="-122"/>
              </a:rPr>
              <a:t>2.外在会奖励加强关系</a:t>
            </a:r>
          </a:p>
          <a:p>
            <a:pPr algn="l"/>
            <a:r>
              <a:rPr lang="en-US" altLang="zh-CN" sz="1800">
                <a:latin typeface="幼圆" panose="02010509060101010101" charset="-122"/>
                <a:ea typeface="幼圆" panose="02010509060101010101" charset="-122"/>
                <a:cs typeface="幼圆" panose="02010509060101010101" charset="-122"/>
              </a:rPr>
              <a:t>   1）给请求附加外部奖励可能会加强请求者和他们的朋友之间的关系。</a:t>
            </a:r>
          </a:p>
        </p:txBody>
      </p:sp>
      <p:pic>
        <p:nvPicPr>
          <p:cNvPr id="13" name="图片 12"/>
          <p:cNvPicPr>
            <a:picLocks noChangeAspect="1"/>
          </p:cNvPicPr>
          <p:nvPr/>
        </p:nvPicPr>
        <p:blipFill>
          <a:blip r:embed="rId2"/>
          <a:stretch>
            <a:fillRect/>
          </a:stretch>
        </p:blipFill>
        <p:spPr>
          <a:xfrm>
            <a:off x="6501130" y="180340"/>
            <a:ext cx="2240280" cy="3238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400"/>
                                  </p:stCondLst>
                                  <p:childTnLst>
                                    <p:set>
                                      <p:cBhvr>
                                        <p:cTn id="6" dur="1" fill="hold">
                                          <p:stCondLst>
                                            <p:cond delay="0"/>
                                          </p:stCondLst>
                                        </p:cTn>
                                        <p:tgtEl>
                                          <p:spTgt spid="30"/>
                                        </p:tgtEl>
                                        <p:attrNameLst>
                                          <p:attrName>style.visibility</p:attrName>
                                        </p:attrNameLst>
                                      </p:cBhvr>
                                      <p:to>
                                        <p:strVal val="visible"/>
                                      </p:to>
                                    </p:set>
                                    <p:anim calcmode="lin" valueType="num">
                                      <p:cBhvr additive="base">
                                        <p:cTn id="7" dur="300" fill="hold"/>
                                        <p:tgtEl>
                                          <p:spTgt spid="30"/>
                                        </p:tgtEl>
                                        <p:attrNameLst>
                                          <p:attrName>ppt_x</p:attrName>
                                        </p:attrNameLst>
                                      </p:cBhvr>
                                      <p:tavLst>
                                        <p:tav tm="0">
                                          <p:val>
                                            <p:strVal val="0-#ppt_w/2"/>
                                          </p:val>
                                        </p:tav>
                                        <p:tav tm="100000">
                                          <p:val>
                                            <p:strVal val="#ppt_x"/>
                                          </p:val>
                                        </p:tav>
                                      </p:tavLst>
                                    </p:anim>
                                    <p:anim calcmode="lin" valueType="num">
                                      <p:cBhvr additive="base">
                                        <p:cTn id="8" dur="300" fill="hold"/>
                                        <p:tgtEl>
                                          <p:spTgt spid="30"/>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600"/>
                                  </p:stCondLst>
                                  <p:childTnLst>
                                    <p:set>
                                      <p:cBhvr>
                                        <p:cTn id="10" dur="1" fill="hold">
                                          <p:stCondLst>
                                            <p:cond delay="0"/>
                                          </p:stCondLst>
                                        </p:cTn>
                                        <p:tgtEl>
                                          <p:spTgt spid="31"/>
                                        </p:tgtEl>
                                        <p:attrNameLst>
                                          <p:attrName>style.visibility</p:attrName>
                                        </p:attrNameLst>
                                      </p:cBhvr>
                                      <p:to>
                                        <p:strVal val="visible"/>
                                      </p:to>
                                    </p:set>
                                    <p:anim calcmode="lin" valueType="num">
                                      <p:cBhvr additive="base">
                                        <p:cTn id="11" dur="300" fill="hold"/>
                                        <p:tgtEl>
                                          <p:spTgt spid="31"/>
                                        </p:tgtEl>
                                        <p:attrNameLst>
                                          <p:attrName>ppt_x</p:attrName>
                                        </p:attrNameLst>
                                      </p:cBhvr>
                                      <p:tavLst>
                                        <p:tav tm="0">
                                          <p:val>
                                            <p:strVal val="0-#ppt_w/2"/>
                                          </p:val>
                                        </p:tav>
                                        <p:tav tm="100000">
                                          <p:val>
                                            <p:strVal val="#ppt_x"/>
                                          </p:val>
                                        </p:tav>
                                      </p:tavLst>
                                    </p:anim>
                                    <p:anim calcmode="lin" valueType="num">
                                      <p:cBhvr additive="base">
                                        <p:cTn id="12" dur="300" fill="hold"/>
                                        <p:tgtEl>
                                          <p:spTgt spid="31"/>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box(in)">
                                      <p:cBhvr>
                                        <p:cTn id="1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
          <p:cNvSpPr txBox="1">
            <a:spLocks noChangeArrowheads="1"/>
          </p:cNvSpPr>
          <p:nvPr/>
        </p:nvSpPr>
        <p:spPr>
          <a:xfrm>
            <a:off x="971550" y="918845"/>
            <a:ext cx="2771775" cy="431800"/>
          </a:xfrm>
          <a:prstGeom prst="rect">
            <a:avLst/>
          </a:prstGeom>
          <a:effectLst>
            <a:outerShdw blurRad="50800" dist="38100" dir="5400000" sx="38000" sy="38000" algn="t" rotWithShape="0">
              <a:prstClr val="black">
                <a:alpha val="40000"/>
              </a:prstClr>
            </a:outerShdw>
          </a:effectLst>
        </p:spPr>
        <p:txBody>
          <a:bodyPr/>
          <a:lstStyle>
            <a:lvl1pPr>
              <a:spcBef>
                <a:spcPct val="0"/>
              </a:spcBef>
              <a:buNone/>
              <a:defRPr sz="6000">
                <a:solidFill>
                  <a:srgbClr val="004294"/>
                </a:solidFill>
                <a:latin typeface="方正大黑简体" panose="02010601030101010101" pitchFamily="65" charset="-122"/>
                <a:ea typeface="方正大黑简体" panose="02010601030101010101" pitchFamily="65" charset="-122"/>
                <a:cs typeface="+mj-cs"/>
              </a:defRPr>
            </a:lvl1pPr>
          </a:lstStyle>
          <a:p>
            <a:pPr eaLnBrk="1" fontAlgn="auto" hangingPunct="1">
              <a:spcAft>
                <a:spcPts val="0"/>
              </a:spcAft>
              <a:defRPr/>
            </a:pPr>
            <a:r>
              <a:rPr lang="zh-CN" altLang="en-US" sz="1800" dirty="0">
                <a:solidFill>
                  <a:schemeClr val="bg1">
                    <a:lumMod val="50000"/>
                  </a:schemeClr>
                </a:solidFill>
                <a:latin typeface="黑体" panose="02010609060101010101" charset="-122"/>
                <a:ea typeface="黑体" panose="02010609060101010101" charset="-122"/>
              </a:rPr>
              <a:t>预测</a:t>
            </a:r>
            <a:endParaRPr lang="en-US" altLang="zh-CN" sz="1800" dirty="0">
              <a:solidFill>
                <a:schemeClr val="bg1">
                  <a:lumMod val="50000"/>
                </a:schemeClr>
              </a:solidFill>
              <a:latin typeface="黑体" panose="02010609060101010101" charset="-122"/>
              <a:ea typeface="黑体" panose="02010609060101010101" charset="-122"/>
            </a:endParaRPr>
          </a:p>
          <a:p>
            <a:pPr eaLnBrk="1" fontAlgn="auto" hangingPunct="1">
              <a:spcAft>
                <a:spcPts val="0"/>
              </a:spcAft>
              <a:defRPr/>
            </a:pPr>
            <a:endParaRPr lang="en-US" altLang="zh-CN" sz="1800" dirty="0">
              <a:solidFill>
                <a:schemeClr val="bg1">
                  <a:lumMod val="50000"/>
                </a:schemeClr>
              </a:solidFill>
              <a:latin typeface="黑体" panose="02010609060101010101" charset="-122"/>
              <a:ea typeface="黑体" panose="02010609060101010101" charset="-122"/>
            </a:endParaRPr>
          </a:p>
        </p:txBody>
      </p:sp>
      <p:grpSp>
        <p:nvGrpSpPr>
          <p:cNvPr id="31" name="组合 30"/>
          <p:cNvGrpSpPr/>
          <p:nvPr/>
        </p:nvGrpSpPr>
        <p:grpSpPr bwMode="auto">
          <a:xfrm>
            <a:off x="611188" y="990600"/>
            <a:ext cx="360362" cy="288925"/>
            <a:chOff x="611560" y="990749"/>
            <a:chExt cx="360040" cy="288032"/>
          </a:xfrm>
        </p:grpSpPr>
        <p:sp>
          <p:nvSpPr>
            <p:cNvPr id="32" name="燕尾形 31"/>
            <p:cNvSpPr/>
            <p:nvPr/>
          </p:nvSpPr>
          <p:spPr>
            <a:xfrm>
              <a:off x="755893" y="990749"/>
              <a:ext cx="215707" cy="288032"/>
            </a:xfrm>
            <a:prstGeom prst="chevron">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solidFill>
              </a:endParaRPr>
            </a:p>
          </p:txBody>
        </p:sp>
        <p:sp>
          <p:nvSpPr>
            <p:cNvPr id="33" name="燕尾形 32"/>
            <p:cNvSpPr/>
            <p:nvPr/>
          </p:nvSpPr>
          <p:spPr>
            <a:xfrm>
              <a:off x="611560" y="990749"/>
              <a:ext cx="215707" cy="288032"/>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solidFill>
              </a:endParaRPr>
            </a:p>
          </p:txBody>
        </p:sp>
      </p:grpSp>
      <p:sp>
        <p:nvSpPr>
          <p:cNvPr id="4" name="文本框 3"/>
          <p:cNvSpPr txBox="1"/>
          <p:nvPr/>
        </p:nvSpPr>
        <p:spPr>
          <a:xfrm>
            <a:off x="673100" y="1587500"/>
            <a:ext cx="7797800" cy="645160"/>
          </a:xfrm>
          <a:prstGeom prst="rect">
            <a:avLst/>
          </a:prstGeom>
          <a:noFill/>
        </p:spPr>
        <p:txBody>
          <a:bodyPr wrap="square" rtlCol="0">
            <a:spAutoFit/>
          </a:bodyPr>
          <a:lstStyle/>
          <a:p>
            <a:pPr algn="l"/>
            <a:r>
              <a:rPr lang="zh-CN" altLang="en-US" sz="1800">
                <a:latin typeface="幼圆" panose="02010509060101010101" charset="-122"/>
                <a:ea typeface="幼圆" panose="02010509060101010101" charset="-122"/>
                <a:cs typeface="幼圆" panose="02010509060101010101" charset="-122"/>
              </a:rPr>
              <a:t>根据两个问题总共</a:t>
            </a:r>
            <a:r>
              <a:rPr lang="en-US" altLang="zh-CN" sz="1800">
                <a:latin typeface="幼圆" panose="02010509060101010101" charset="-122"/>
                <a:ea typeface="幼圆" panose="02010509060101010101" charset="-122"/>
                <a:cs typeface="幼圆" panose="02010509060101010101" charset="-122"/>
              </a:rPr>
              <a:t>4</a:t>
            </a:r>
            <a:r>
              <a:rPr lang="zh-CN" altLang="en-US" sz="1800">
                <a:latin typeface="幼圆" panose="02010509060101010101" charset="-122"/>
                <a:ea typeface="幼圆" panose="02010509060101010101" charset="-122"/>
                <a:cs typeface="幼圆" panose="02010509060101010101" charset="-122"/>
              </a:rPr>
              <a:t>个假设，我们利用社会科学理论进行了预测，关于奖励对朋友请求和关系的影响</a:t>
            </a:r>
          </a:p>
        </p:txBody>
      </p:sp>
      <p:pic>
        <p:nvPicPr>
          <p:cNvPr id="2" name="图片 1"/>
          <p:cNvPicPr>
            <a:picLocks noChangeAspect="1"/>
          </p:cNvPicPr>
          <p:nvPr/>
        </p:nvPicPr>
        <p:blipFill>
          <a:blip r:embed="rId2"/>
          <a:stretch>
            <a:fillRect/>
          </a:stretch>
        </p:blipFill>
        <p:spPr>
          <a:xfrm>
            <a:off x="673100" y="2247265"/>
            <a:ext cx="7776210" cy="1531620"/>
          </a:xfrm>
          <a:prstGeom prst="rect">
            <a:avLst/>
          </a:prstGeom>
        </p:spPr>
      </p:pic>
      <p:sp>
        <p:nvSpPr>
          <p:cNvPr id="3" name="文本框 2"/>
          <p:cNvSpPr txBox="1"/>
          <p:nvPr/>
        </p:nvSpPr>
        <p:spPr>
          <a:xfrm>
            <a:off x="1307465" y="3851275"/>
            <a:ext cx="2718435" cy="306705"/>
          </a:xfrm>
          <a:prstGeom prst="rect">
            <a:avLst/>
          </a:prstGeom>
          <a:noFill/>
        </p:spPr>
        <p:txBody>
          <a:bodyPr wrap="square" rtlCol="0">
            <a:spAutoFit/>
          </a:bodyPr>
          <a:lstStyle/>
          <a:p>
            <a:pPr algn="l"/>
            <a:r>
              <a:rPr sz="1400">
                <a:latin typeface="幼圆" panose="02010509060101010101" charset="-122"/>
                <a:ea typeface="幼圆" panose="02010509060101010101" charset="-122"/>
                <a:cs typeface="幼圆" panose="02010509060101010101" charset="-122"/>
              </a:rPr>
              <a:t>预测奖励对</a:t>
            </a:r>
            <a:r>
              <a:rPr lang="zh-CN" sz="1400">
                <a:latin typeface="幼圆" panose="02010509060101010101" charset="-122"/>
                <a:ea typeface="幼圆" panose="02010509060101010101" charset="-122"/>
                <a:cs typeface="幼圆" panose="02010509060101010101" charset="-122"/>
              </a:rPr>
              <a:t>回应</a:t>
            </a:r>
            <a:r>
              <a:rPr sz="1400">
                <a:latin typeface="幼圆" panose="02010509060101010101" charset="-122"/>
                <a:ea typeface="幼圆" panose="02010509060101010101" charset="-122"/>
                <a:cs typeface="幼圆" panose="02010509060101010101" charset="-122"/>
              </a:rPr>
              <a:t>率的影响</a:t>
            </a:r>
          </a:p>
        </p:txBody>
      </p:sp>
      <p:sp>
        <p:nvSpPr>
          <p:cNvPr id="5" name="文本框 4"/>
          <p:cNvSpPr txBox="1"/>
          <p:nvPr/>
        </p:nvSpPr>
        <p:spPr>
          <a:xfrm>
            <a:off x="5434330" y="3851275"/>
            <a:ext cx="2412365" cy="306705"/>
          </a:xfrm>
          <a:prstGeom prst="rect">
            <a:avLst/>
          </a:prstGeom>
          <a:noFill/>
        </p:spPr>
        <p:txBody>
          <a:bodyPr wrap="square" rtlCol="0">
            <a:spAutoFit/>
          </a:bodyPr>
          <a:lstStyle/>
          <a:p>
            <a:pPr algn="l"/>
            <a:r>
              <a:rPr sz="1400">
                <a:latin typeface="幼圆" panose="02010509060101010101" charset="-122"/>
                <a:ea typeface="幼圆" panose="02010509060101010101" charset="-122"/>
                <a:cs typeface="幼圆" panose="02010509060101010101" charset="-122"/>
              </a:rPr>
              <a:t>预测奖励对关系的影响</a:t>
            </a:r>
          </a:p>
        </p:txBody>
      </p:sp>
      <p:sp>
        <p:nvSpPr>
          <p:cNvPr id="6" name="文本框 5"/>
          <p:cNvSpPr txBox="1"/>
          <p:nvPr/>
        </p:nvSpPr>
        <p:spPr>
          <a:xfrm>
            <a:off x="755650" y="4516120"/>
            <a:ext cx="6946900" cy="368300"/>
          </a:xfrm>
          <a:prstGeom prst="rect">
            <a:avLst/>
          </a:prstGeom>
          <a:noFill/>
        </p:spPr>
        <p:txBody>
          <a:bodyPr wrap="square" rtlCol="0">
            <a:spAutoFit/>
          </a:bodyPr>
          <a:lstStyle/>
          <a:p>
            <a:pPr algn="l"/>
            <a:r>
              <a:rPr sz="1800">
                <a:latin typeface="幼圆" panose="02010509060101010101" charset="-122"/>
                <a:ea typeface="幼圆" panose="02010509060101010101" charset="-122"/>
                <a:cs typeface="幼圆" panose="02010509060101010101" charset="-122"/>
              </a:rPr>
              <a:t>在接下来，我们将进行实验，以</a:t>
            </a:r>
            <a:r>
              <a:rPr lang="zh-CN" sz="1800">
                <a:latin typeface="幼圆" panose="02010509060101010101" charset="-122"/>
                <a:ea typeface="幼圆" panose="02010509060101010101" charset="-122"/>
                <a:cs typeface="幼圆" panose="02010509060101010101" charset="-122"/>
              </a:rPr>
              <a:t>确定结果</a:t>
            </a:r>
            <a:r>
              <a:rPr sz="1800">
                <a:latin typeface="幼圆" panose="02010509060101010101" charset="-122"/>
                <a:ea typeface="幼圆" panose="02010509060101010101" charset="-122"/>
                <a:cs typeface="幼圆" panose="02010509060101010101" charset="-122"/>
              </a:rPr>
              <a:t>支持哪些预测</a:t>
            </a:r>
            <a:r>
              <a:rPr lang="zh-CN" sz="1800">
                <a:latin typeface="幼圆" panose="02010509060101010101" charset="-122"/>
                <a:ea typeface="幼圆" panose="02010509060101010101" charset="-122"/>
                <a:cs typeface="幼圆" panose="02010509060101010101" charset="-122"/>
              </a:rPr>
              <a:t>。</a:t>
            </a:r>
          </a:p>
        </p:txBody>
      </p:sp>
      <p:sp>
        <p:nvSpPr>
          <p:cNvPr id="7" name="文本框 6"/>
          <p:cNvSpPr txBox="1"/>
          <p:nvPr/>
        </p:nvSpPr>
        <p:spPr>
          <a:xfrm>
            <a:off x="2724785" y="4158615"/>
            <a:ext cx="3411220" cy="306705"/>
          </a:xfrm>
          <a:prstGeom prst="rect">
            <a:avLst/>
          </a:prstGeom>
          <a:noFill/>
        </p:spPr>
        <p:txBody>
          <a:bodyPr wrap="square" rtlCol="0">
            <a:spAutoFit/>
          </a:bodyPr>
          <a:lstStyle/>
          <a:p>
            <a:pPr algn="l"/>
            <a:r>
              <a:rPr lang="zh-CN" sz="1400">
                <a:latin typeface="幼圆" panose="02010509060101010101" charset="-122"/>
                <a:ea typeface="幼圆" panose="02010509060101010101" charset="-122"/>
                <a:cs typeface="幼圆" panose="02010509060101010101" charset="-122"/>
              </a:rPr>
              <a:t>表</a:t>
            </a:r>
            <a:r>
              <a:rPr lang="en-US" altLang="zh-CN" sz="1400">
                <a:latin typeface="幼圆" panose="02010509060101010101" charset="-122"/>
                <a:ea typeface="幼圆" panose="02010509060101010101" charset="-122"/>
                <a:cs typeface="幼圆" panose="02010509060101010101" charset="-122"/>
              </a:rPr>
              <a:t>1 </a:t>
            </a:r>
            <a:r>
              <a:rPr lang="zh-CN" sz="1400">
                <a:latin typeface="幼圆" panose="02010509060101010101" charset="-122"/>
                <a:ea typeface="幼圆" panose="02010509060101010101" charset="-122"/>
                <a:cs typeface="幼圆" panose="02010509060101010101" charset="-122"/>
              </a:rPr>
              <a:t>不同奖赏条件下的预测回应率及关系</a:t>
            </a:r>
          </a:p>
        </p:txBody>
      </p:sp>
      <p:pic>
        <p:nvPicPr>
          <p:cNvPr id="13" name="图片 12"/>
          <p:cNvPicPr>
            <a:picLocks noChangeAspect="1"/>
          </p:cNvPicPr>
          <p:nvPr/>
        </p:nvPicPr>
        <p:blipFill>
          <a:blip r:embed="rId3"/>
          <a:stretch>
            <a:fillRect/>
          </a:stretch>
        </p:blipFill>
        <p:spPr>
          <a:xfrm>
            <a:off x="6501130" y="180340"/>
            <a:ext cx="2240280" cy="3238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400"/>
                                  </p:stCondLst>
                                  <p:childTnLst>
                                    <p:set>
                                      <p:cBhvr>
                                        <p:cTn id="6" dur="1" fill="hold">
                                          <p:stCondLst>
                                            <p:cond delay="0"/>
                                          </p:stCondLst>
                                        </p:cTn>
                                        <p:tgtEl>
                                          <p:spTgt spid="30"/>
                                        </p:tgtEl>
                                        <p:attrNameLst>
                                          <p:attrName>style.visibility</p:attrName>
                                        </p:attrNameLst>
                                      </p:cBhvr>
                                      <p:to>
                                        <p:strVal val="visible"/>
                                      </p:to>
                                    </p:set>
                                    <p:anim calcmode="lin" valueType="num">
                                      <p:cBhvr additive="base">
                                        <p:cTn id="7" dur="300" fill="hold"/>
                                        <p:tgtEl>
                                          <p:spTgt spid="30"/>
                                        </p:tgtEl>
                                        <p:attrNameLst>
                                          <p:attrName>ppt_x</p:attrName>
                                        </p:attrNameLst>
                                      </p:cBhvr>
                                      <p:tavLst>
                                        <p:tav tm="0">
                                          <p:val>
                                            <p:strVal val="0-#ppt_w/2"/>
                                          </p:val>
                                        </p:tav>
                                        <p:tav tm="100000">
                                          <p:val>
                                            <p:strVal val="#ppt_x"/>
                                          </p:val>
                                        </p:tav>
                                      </p:tavLst>
                                    </p:anim>
                                    <p:anim calcmode="lin" valueType="num">
                                      <p:cBhvr additive="base">
                                        <p:cTn id="8" dur="300" fill="hold"/>
                                        <p:tgtEl>
                                          <p:spTgt spid="30"/>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600"/>
                                  </p:stCondLst>
                                  <p:childTnLst>
                                    <p:set>
                                      <p:cBhvr>
                                        <p:cTn id="10" dur="1" fill="hold">
                                          <p:stCondLst>
                                            <p:cond delay="0"/>
                                          </p:stCondLst>
                                        </p:cTn>
                                        <p:tgtEl>
                                          <p:spTgt spid="31"/>
                                        </p:tgtEl>
                                        <p:attrNameLst>
                                          <p:attrName>style.visibility</p:attrName>
                                        </p:attrNameLst>
                                      </p:cBhvr>
                                      <p:to>
                                        <p:strVal val="visible"/>
                                      </p:to>
                                    </p:set>
                                    <p:anim calcmode="lin" valueType="num">
                                      <p:cBhvr additive="base">
                                        <p:cTn id="11" dur="300" fill="hold"/>
                                        <p:tgtEl>
                                          <p:spTgt spid="31"/>
                                        </p:tgtEl>
                                        <p:attrNameLst>
                                          <p:attrName>ppt_x</p:attrName>
                                        </p:attrNameLst>
                                      </p:cBhvr>
                                      <p:tavLst>
                                        <p:tav tm="0">
                                          <p:val>
                                            <p:strVal val="0-#ppt_w/2"/>
                                          </p:val>
                                        </p:tav>
                                        <p:tav tm="100000">
                                          <p:val>
                                            <p:strVal val="#ppt_x"/>
                                          </p:val>
                                        </p:tav>
                                      </p:tavLst>
                                    </p:anim>
                                    <p:anim calcmode="lin" valueType="num">
                                      <p:cBhvr additive="base">
                                        <p:cTn id="12" dur="300" fill="hold"/>
                                        <p:tgtEl>
                                          <p:spTgt spid="31"/>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8" presetClass="entr" presetSubtype="12"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strips(downLeft)">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12" fill="hold"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strips(downLeft)">
                                      <p:cBhvr>
                                        <p:cTn id="22" dur="500"/>
                                        <p:tgtEl>
                                          <p:spTgt spid="2"/>
                                        </p:tgtEl>
                                      </p:cBhvr>
                                    </p:animEffect>
                                  </p:childTnLst>
                                </p:cTn>
                              </p:par>
                              <p:par>
                                <p:cTn id="23" presetID="18" presetClass="entr" presetSubtype="12" fill="hold" grpId="0" nodeType="with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strips(downLeft)">
                                      <p:cBhvr>
                                        <p:cTn id="25" dur="500"/>
                                        <p:tgtEl>
                                          <p:spTgt spid="3"/>
                                        </p:tgtEl>
                                      </p:cBhvr>
                                    </p:animEffect>
                                  </p:childTnLst>
                                </p:cTn>
                              </p:par>
                              <p:par>
                                <p:cTn id="26" presetID="18" presetClass="entr" presetSubtype="12" fill="hold" grpId="0" nodeType="with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strips(downLeft)">
                                      <p:cBhvr>
                                        <p:cTn id="28" dur="500"/>
                                        <p:tgtEl>
                                          <p:spTgt spid="5"/>
                                        </p:tgtEl>
                                      </p:cBhvr>
                                    </p:animEffect>
                                  </p:childTnLst>
                                </p:cTn>
                              </p:par>
                              <p:par>
                                <p:cTn id="29" presetID="18" presetClass="entr" presetSubtype="12" fill="hold" grpId="0" nodeType="with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strips(downLeft)">
                                      <p:cBhvr>
                                        <p:cTn id="31" dur="500"/>
                                        <p:tgtEl>
                                          <p:spTgt spid="7"/>
                                        </p:tgtEl>
                                      </p:cBhvr>
                                    </p:animEffect>
                                  </p:childTnLst>
                                </p:cTn>
                              </p:par>
                            </p:childTnLst>
                          </p:cTn>
                        </p:par>
                      </p:childTnLst>
                    </p:cTn>
                  </p:par>
                  <p:par>
                    <p:cTn id="32" fill="hold">
                      <p:stCondLst>
                        <p:cond delay="indefinite"/>
                      </p:stCondLst>
                      <p:childTnLst>
                        <p:par>
                          <p:cTn id="33" fill="hold">
                            <p:stCondLst>
                              <p:cond delay="0"/>
                            </p:stCondLst>
                            <p:childTnLst>
                              <p:par>
                                <p:cTn id="34" presetID="5" presetClass="entr" presetSubtype="10" fill="hold" grpId="0" nodeType="clickEffect">
                                  <p:stCondLst>
                                    <p:cond delay="0"/>
                                  </p:stCondLst>
                                  <p:childTnLst>
                                    <p:set>
                                      <p:cBhvr>
                                        <p:cTn id="35" dur="1" fill="hold">
                                          <p:stCondLst>
                                            <p:cond delay="0"/>
                                          </p:stCondLst>
                                        </p:cTn>
                                        <p:tgtEl>
                                          <p:spTgt spid="6"/>
                                        </p:tgtEl>
                                        <p:attrNameLst>
                                          <p:attrName>style.visibility</p:attrName>
                                        </p:attrNameLst>
                                      </p:cBhvr>
                                      <p:to>
                                        <p:strVal val="visible"/>
                                      </p:to>
                                    </p:set>
                                    <p:animEffect transition="in" filter="checkerboard(across)">
                                      <p:cBhvr>
                                        <p:cTn id="3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3" grpId="0"/>
      <p:bldP spid="3" grpId="1"/>
      <p:bldP spid="5" grpId="0"/>
      <p:bldP spid="5" grpId="1"/>
      <p:bldP spid="6" grpId="0"/>
      <p:bldP spid="6" grpId="1"/>
      <p:bldP spid="7" grpId="0"/>
      <p:bldP spid="7" grpId="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971550" y="919480"/>
            <a:ext cx="2771775" cy="431165"/>
          </a:xfrm>
          <a:prstGeom prst="rect">
            <a:avLst/>
          </a:prstGeom>
          <a:effectLst>
            <a:outerShdw blurRad="50800" dist="38100" dir="5400000" sx="38000" sy="38000" algn="t" rotWithShape="0">
              <a:prstClr val="black">
                <a:alpha val="40000"/>
              </a:prstClr>
            </a:outerShdw>
          </a:effectLst>
        </p:spPr>
        <p:txBody>
          <a:bodyPr/>
          <a:lstStyle>
            <a:lvl1pPr>
              <a:spcBef>
                <a:spcPct val="0"/>
              </a:spcBef>
              <a:buNone/>
              <a:defRPr sz="6000">
                <a:solidFill>
                  <a:srgbClr val="004294"/>
                </a:solidFill>
                <a:latin typeface="方正大黑简体" panose="02010601030101010101" pitchFamily="65" charset="-122"/>
                <a:ea typeface="方正大黑简体" panose="02010601030101010101" pitchFamily="65" charset="-122"/>
                <a:cs typeface="+mj-cs"/>
              </a:defRPr>
            </a:lvl1pPr>
          </a:lstStyle>
          <a:p>
            <a:pPr eaLnBrk="1" fontAlgn="auto" hangingPunct="1">
              <a:spcAft>
                <a:spcPts val="0"/>
              </a:spcAft>
              <a:defRPr/>
            </a:pPr>
            <a:r>
              <a:rPr lang="en-US" altLang="zh-CN" sz="1800" dirty="0">
                <a:solidFill>
                  <a:schemeClr val="bg1">
                    <a:lumMod val="50000"/>
                  </a:schemeClr>
                </a:solidFill>
                <a:latin typeface="黑体" panose="02010609060101010101" charset="-122"/>
                <a:ea typeface="黑体" panose="02010609060101010101" charset="-122"/>
              </a:rPr>
              <a:t>Contents</a:t>
            </a:r>
          </a:p>
        </p:txBody>
      </p:sp>
      <p:grpSp>
        <p:nvGrpSpPr>
          <p:cNvPr id="3" name="组合 2"/>
          <p:cNvGrpSpPr/>
          <p:nvPr/>
        </p:nvGrpSpPr>
        <p:grpSpPr bwMode="auto">
          <a:xfrm>
            <a:off x="611188" y="990600"/>
            <a:ext cx="360362" cy="288925"/>
            <a:chOff x="611560" y="990749"/>
            <a:chExt cx="360040" cy="288032"/>
          </a:xfrm>
        </p:grpSpPr>
        <p:sp>
          <p:nvSpPr>
            <p:cNvPr id="4" name="燕尾形 3"/>
            <p:cNvSpPr/>
            <p:nvPr/>
          </p:nvSpPr>
          <p:spPr>
            <a:xfrm>
              <a:off x="755893" y="990749"/>
              <a:ext cx="215707" cy="288032"/>
            </a:xfrm>
            <a:prstGeom prst="chevron">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solidFill>
              </a:endParaRPr>
            </a:p>
          </p:txBody>
        </p:sp>
        <p:sp>
          <p:nvSpPr>
            <p:cNvPr id="5" name="燕尾形 4"/>
            <p:cNvSpPr/>
            <p:nvPr/>
          </p:nvSpPr>
          <p:spPr>
            <a:xfrm>
              <a:off x="611560" y="990749"/>
              <a:ext cx="215707" cy="288032"/>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solidFill>
              </a:endParaRPr>
            </a:p>
          </p:txBody>
        </p:sp>
      </p:grpSp>
      <p:grpSp>
        <p:nvGrpSpPr>
          <p:cNvPr id="6" name="组合 5"/>
          <p:cNvGrpSpPr/>
          <p:nvPr/>
        </p:nvGrpSpPr>
        <p:grpSpPr bwMode="auto">
          <a:xfrm>
            <a:off x="3303905" y="2486025"/>
            <a:ext cx="2679700" cy="677544"/>
            <a:chOff x="2708347" y="2182984"/>
            <a:chExt cx="3557645" cy="396015"/>
          </a:xfrm>
        </p:grpSpPr>
        <p:sp>
          <p:nvSpPr>
            <p:cNvPr id="7" name="Rectangle 6"/>
            <p:cNvSpPr>
              <a:spLocks noChangeArrowheads="1"/>
            </p:cNvSpPr>
            <p:nvPr/>
          </p:nvSpPr>
          <p:spPr bwMode="auto">
            <a:xfrm>
              <a:off x="2708347" y="2183355"/>
              <a:ext cx="3346858" cy="395644"/>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eaLnBrk="1" fontAlgn="auto" hangingPunct="1">
                <a:spcBef>
                  <a:spcPts val="0"/>
                </a:spcBef>
                <a:spcAft>
                  <a:spcPts val="0"/>
                </a:spcAft>
                <a:defRPr/>
              </a:pPr>
              <a:r>
                <a:rPr lang="zh-CN" altLang="zh-CN" sz="4400" dirty="0">
                  <a:solidFill>
                    <a:schemeClr val="tx1">
                      <a:lumMod val="85000"/>
                      <a:lumOff val="15000"/>
                    </a:schemeClr>
                  </a:solidFill>
                  <a:latin typeface="微软雅黑" panose="020B0503020204020204" pitchFamily="34" charset="-122"/>
                  <a:ea typeface="微软雅黑" panose="020B0503020204020204" pitchFamily="34" charset="-122"/>
                </a:rPr>
                <a:t>随机实验</a:t>
              </a:r>
            </a:p>
          </p:txBody>
        </p:sp>
        <p:sp>
          <p:nvSpPr>
            <p:cNvPr id="8" name="Freeform 90"/>
            <p:cNvSpPr/>
            <p:nvPr/>
          </p:nvSpPr>
          <p:spPr bwMode="auto">
            <a:xfrm>
              <a:off x="2878695" y="2182984"/>
              <a:ext cx="3387297" cy="0"/>
            </a:xfrm>
            <a:custGeom>
              <a:avLst/>
              <a:gdLst>
                <a:gd name="T0" fmla="*/ 0 w 2133"/>
                <a:gd name="T1" fmla="*/ 2133 w 2133"/>
                <a:gd name="T2" fmla="*/ 0 w 2133"/>
              </a:gdLst>
              <a:ahLst/>
              <a:cxnLst>
                <a:cxn ang="0">
                  <a:pos x="T0" y="0"/>
                </a:cxn>
                <a:cxn ang="0">
                  <a:pos x="T1" y="0"/>
                </a:cxn>
                <a:cxn ang="0">
                  <a:pos x="T2" y="0"/>
                </a:cxn>
              </a:cxnLst>
              <a:rect l="0" t="0" r="r" b="b"/>
              <a:pathLst>
                <a:path w="2133">
                  <a:moveTo>
                    <a:pt x="0" y="0"/>
                  </a:moveTo>
                  <a:lnTo>
                    <a:pt x="2133" y="0"/>
                  </a:lnTo>
                  <a:lnTo>
                    <a:pt x="0" y="0"/>
                  </a:lnTo>
                  <a:close/>
                </a:path>
              </a:pathLst>
            </a:custGeom>
            <a:no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9" name="Line 91"/>
            <p:cNvSpPr>
              <a:spLocks noChangeShapeType="1"/>
            </p:cNvSpPr>
            <p:nvPr/>
          </p:nvSpPr>
          <p:spPr bwMode="auto">
            <a:xfrm>
              <a:off x="2878695" y="2182984"/>
              <a:ext cx="3387297" cy="0"/>
            </a:xfrm>
            <a:prstGeom prst="line">
              <a:avLst/>
            </a:prstGeom>
            <a:noFill/>
            <a:ln w="2" cap="flat">
              <a:solidFill>
                <a:srgbClr val="FFFFFF"/>
              </a:solidFill>
              <a:prstDash val="solid"/>
              <a:miter lim="800000"/>
            </a:ln>
          </p:spPr>
          <p:txBody>
            <a:bodyPr/>
            <a:lstStyle/>
            <a:p>
              <a:pPr eaLnBrk="1" fontAlgn="auto" hangingPunct="1">
                <a:spcBef>
                  <a:spcPts val="0"/>
                </a:spcBef>
                <a:spcAft>
                  <a:spcPts val="0"/>
                </a:spcAft>
                <a:defRPr/>
              </a:pPr>
              <a:endParaRPr lang="zh-CN" altLang="en-US">
                <a:solidFill>
                  <a:schemeClr val="tx1">
                    <a:lumMod val="85000"/>
                    <a:lumOff val="15000"/>
                  </a:schemeClr>
                </a:solidFill>
                <a:latin typeface="微软雅黑" panose="020B0503020204020204" pitchFamily="34" charset="-122"/>
                <a:ea typeface="微软雅黑" panose="020B0503020204020204" pitchFamily="34" charset="-122"/>
              </a:endParaRPr>
            </a:p>
          </p:txBody>
        </p:sp>
      </p:grpSp>
      <p:pic>
        <p:nvPicPr>
          <p:cNvPr id="13" name="图片 12"/>
          <p:cNvPicPr>
            <a:picLocks noChangeAspect="1"/>
          </p:cNvPicPr>
          <p:nvPr/>
        </p:nvPicPr>
        <p:blipFill>
          <a:blip r:embed="rId2"/>
          <a:stretch>
            <a:fillRect/>
          </a:stretch>
        </p:blipFill>
        <p:spPr>
          <a:xfrm>
            <a:off x="6464935" y="216535"/>
            <a:ext cx="2240280" cy="323850"/>
          </a:xfrm>
          <a:prstGeom prst="rect">
            <a:avLst/>
          </a:prstGeom>
        </p:spPr>
      </p:pic>
      <p:pic>
        <p:nvPicPr>
          <p:cNvPr id="10" name="图片 9"/>
          <p:cNvPicPr>
            <a:picLocks noChangeAspect="1"/>
          </p:cNvPicPr>
          <p:nvPr/>
        </p:nvPicPr>
        <p:blipFill>
          <a:blip r:embed="rId2"/>
          <a:stretch>
            <a:fillRect/>
          </a:stretch>
        </p:blipFill>
        <p:spPr>
          <a:xfrm>
            <a:off x="6501130" y="180340"/>
            <a:ext cx="2240280" cy="3238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40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300" fill="hold"/>
                                        <p:tgtEl>
                                          <p:spTgt spid="2"/>
                                        </p:tgtEl>
                                        <p:attrNameLst>
                                          <p:attrName>ppt_x</p:attrName>
                                        </p:attrNameLst>
                                      </p:cBhvr>
                                      <p:tavLst>
                                        <p:tav tm="0">
                                          <p:val>
                                            <p:strVal val="0-#ppt_w/2"/>
                                          </p:val>
                                        </p:tav>
                                        <p:tav tm="100000">
                                          <p:val>
                                            <p:strVal val="#ppt_x"/>
                                          </p:val>
                                        </p:tav>
                                      </p:tavLst>
                                    </p:anim>
                                    <p:anim calcmode="lin" valueType="num">
                                      <p:cBhvr additive="base">
                                        <p:cTn id="8" dur="3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60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300" fill="hold"/>
                                        <p:tgtEl>
                                          <p:spTgt spid="3"/>
                                        </p:tgtEl>
                                        <p:attrNameLst>
                                          <p:attrName>ppt_x</p:attrName>
                                        </p:attrNameLst>
                                      </p:cBhvr>
                                      <p:tavLst>
                                        <p:tav tm="0">
                                          <p:val>
                                            <p:strVal val="0-#ppt_w/2"/>
                                          </p:val>
                                        </p:tav>
                                        <p:tav tm="100000">
                                          <p:val>
                                            <p:strVal val="#ppt_x"/>
                                          </p:val>
                                        </p:tav>
                                      </p:tavLst>
                                    </p:anim>
                                    <p:anim calcmode="lin" valueType="num">
                                      <p:cBhvr additive="base">
                                        <p:cTn id="12" dur="300" fill="hold"/>
                                        <p:tgtEl>
                                          <p:spTgt spid="3"/>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60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300" fill="hold"/>
                                        <p:tgtEl>
                                          <p:spTgt spid="6"/>
                                        </p:tgtEl>
                                        <p:attrNameLst>
                                          <p:attrName>ppt_x</p:attrName>
                                        </p:attrNameLst>
                                      </p:cBhvr>
                                      <p:tavLst>
                                        <p:tav tm="0">
                                          <p:val>
                                            <p:strVal val="0-#ppt_w/2"/>
                                          </p:val>
                                        </p:tav>
                                        <p:tav tm="100000">
                                          <p:val>
                                            <p:strVal val="#ppt_x"/>
                                          </p:val>
                                        </p:tav>
                                      </p:tavLst>
                                    </p:anim>
                                    <p:anim calcmode="lin" valueType="num">
                                      <p:cBhvr additive="base">
                                        <p:cTn id="16" dur="3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
          <p:cNvSpPr txBox="1">
            <a:spLocks noChangeArrowheads="1"/>
          </p:cNvSpPr>
          <p:nvPr/>
        </p:nvSpPr>
        <p:spPr>
          <a:xfrm>
            <a:off x="971550" y="918845"/>
            <a:ext cx="2771775" cy="431800"/>
          </a:xfrm>
          <a:prstGeom prst="rect">
            <a:avLst/>
          </a:prstGeom>
          <a:effectLst>
            <a:outerShdw blurRad="50800" dist="38100" dir="5400000" sx="38000" sy="38000" algn="t" rotWithShape="0">
              <a:prstClr val="black">
                <a:alpha val="40000"/>
              </a:prstClr>
            </a:outerShdw>
          </a:effectLst>
        </p:spPr>
        <p:txBody>
          <a:bodyPr/>
          <a:lstStyle>
            <a:lvl1pPr>
              <a:spcBef>
                <a:spcPct val="0"/>
              </a:spcBef>
              <a:buNone/>
              <a:defRPr sz="6000">
                <a:solidFill>
                  <a:srgbClr val="004294"/>
                </a:solidFill>
                <a:latin typeface="方正大黑简体" panose="02010601030101010101" pitchFamily="65" charset="-122"/>
                <a:ea typeface="方正大黑简体" panose="02010601030101010101" pitchFamily="65" charset="-122"/>
                <a:cs typeface="+mj-cs"/>
              </a:defRPr>
            </a:lvl1pPr>
          </a:lstStyle>
          <a:p>
            <a:pPr eaLnBrk="1" fontAlgn="auto" hangingPunct="1">
              <a:spcAft>
                <a:spcPts val="0"/>
              </a:spcAft>
              <a:defRPr/>
            </a:pPr>
            <a:r>
              <a:rPr lang="zh-CN" altLang="en-US" sz="1800" dirty="0">
                <a:solidFill>
                  <a:schemeClr val="bg1">
                    <a:lumMod val="50000"/>
                  </a:schemeClr>
                </a:solidFill>
                <a:latin typeface="黑体" panose="02010609060101010101" charset="-122"/>
                <a:ea typeface="黑体" panose="02010609060101010101" charset="-122"/>
              </a:rPr>
              <a:t>随机实验</a:t>
            </a:r>
            <a:r>
              <a:rPr lang="en-US" altLang="zh-CN" sz="1800" dirty="0">
                <a:solidFill>
                  <a:schemeClr val="bg1">
                    <a:lumMod val="50000"/>
                  </a:schemeClr>
                </a:solidFill>
                <a:latin typeface="黑体" panose="02010609060101010101" charset="-122"/>
                <a:ea typeface="黑体" panose="02010609060101010101" charset="-122"/>
              </a:rPr>
              <a:t>-</a:t>
            </a:r>
            <a:r>
              <a:rPr lang="zh-CN" altLang="en-US" sz="1800" dirty="0">
                <a:solidFill>
                  <a:schemeClr val="bg1">
                    <a:lumMod val="50000"/>
                  </a:schemeClr>
                </a:solidFill>
                <a:latin typeface="黑体" panose="02010609060101010101" charset="-122"/>
                <a:ea typeface="黑体" panose="02010609060101010101" charset="-122"/>
              </a:rPr>
              <a:t>研究平台</a:t>
            </a:r>
            <a:endParaRPr lang="en-US" altLang="zh-CN" sz="1800" dirty="0">
              <a:solidFill>
                <a:schemeClr val="bg1">
                  <a:lumMod val="50000"/>
                </a:schemeClr>
              </a:solidFill>
              <a:latin typeface="黑体" panose="02010609060101010101" charset="-122"/>
              <a:ea typeface="黑体" panose="02010609060101010101" charset="-122"/>
            </a:endParaRPr>
          </a:p>
          <a:p>
            <a:pPr eaLnBrk="1" fontAlgn="auto" hangingPunct="1">
              <a:spcAft>
                <a:spcPts val="0"/>
              </a:spcAft>
              <a:defRPr/>
            </a:pPr>
            <a:endParaRPr lang="en-US" altLang="zh-CN" sz="1800" dirty="0">
              <a:solidFill>
                <a:schemeClr val="bg1">
                  <a:lumMod val="50000"/>
                </a:schemeClr>
              </a:solidFill>
              <a:latin typeface="黑体" panose="02010609060101010101" charset="-122"/>
              <a:ea typeface="黑体" panose="02010609060101010101" charset="-122"/>
            </a:endParaRPr>
          </a:p>
        </p:txBody>
      </p:sp>
      <p:grpSp>
        <p:nvGrpSpPr>
          <p:cNvPr id="31" name="组合 30"/>
          <p:cNvGrpSpPr/>
          <p:nvPr/>
        </p:nvGrpSpPr>
        <p:grpSpPr bwMode="auto">
          <a:xfrm>
            <a:off x="611188" y="990600"/>
            <a:ext cx="360362" cy="288925"/>
            <a:chOff x="611560" y="990749"/>
            <a:chExt cx="360040" cy="288032"/>
          </a:xfrm>
        </p:grpSpPr>
        <p:sp>
          <p:nvSpPr>
            <p:cNvPr id="32" name="燕尾形 31"/>
            <p:cNvSpPr/>
            <p:nvPr/>
          </p:nvSpPr>
          <p:spPr>
            <a:xfrm>
              <a:off x="755893" y="990749"/>
              <a:ext cx="215707" cy="288032"/>
            </a:xfrm>
            <a:prstGeom prst="chevron">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solidFill>
              </a:endParaRPr>
            </a:p>
          </p:txBody>
        </p:sp>
        <p:sp>
          <p:nvSpPr>
            <p:cNvPr id="33" name="燕尾形 32"/>
            <p:cNvSpPr/>
            <p:nvPr/>
          </p:nvSpPr>
          <p:spPr>
            <a:xfrm>
              <a:off x="611560" y="990749"/>
              <a:ext cx="215707" cy="288032"/>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solidFill>
              </a:endParaRPr>
            </a:p>
          </p:txBody>
        </p:sp>
      </p:grpSp>
      <p:pic>
        <p:nvPicPr>
          <p:cNvPr id="3" name="图片 2"/>
          <p:cNvPicPr>
            <a:picLocks noChangeAspect="1"/>
          </p:cNvPicPr>
          <p:nvPr/>
        </p:nvPicPr>
        <p:blipFill>
          <a:blip r:embed="rId2"/>
          <a:stretch>
            <a:fillRect/>
          </a:stretch>
        </p:blipFill>
        <p:spPr>
          <a:xfrm>
            <a:off x="5647690" y="2110740"/>
            <a:ext cx="2952750" cy="1724025"/>
          </a:xfrm>
          <a:prstGeom prst="rect">
            <a:avLst/>
          </a:prstGeom>
        </p:spPr>
      </p:pic>
      <p:sp>
        <p:nvSpPr>
          <p:cNvPr id="4" name="文本框 3"/>
          <p:cNvSpPr txBox="1"/>
          <p:nvPr/>
        </p:nvSpPr>
        <p:spPr>
          <a:xfrm>
            <a:off x="461645" y="1795780"/>
            <a:ext cx="5186045" cy="2584450"/>
          </a:xfrm>
          <a:prstGeom prst="rect">
            <a:avLst/>
          </a:prstGeom>
          <a:noFill/>
        </p:spPr>
        <p:txBody>
          <a:bodyPr wrap="square" rtlCol="0">
            <a:spAutoFit/>
          </a:bodyPr>
          <a:lstStyle/>
          <a:p>
            <a:pPr algn="l"/>
            <a:r>
              <a:rPr lang="zh-CN" altLang="en-US" dirty="0">
                <a:latin typeface="Microsoft JhengHei" panose="020B0604030504040204" charset="-120"/>
                <a:ea typeface="Microsoft JhengHei" panose="020B0604030504040204" charset="-120"/>
                <a:cs typeface="Microsoft JhengHei" panose="020B0604030504040204" charset="-120"/>
              </a:rPr>
              <a:t>为了回答我们的研究问题并验证我们的假设，我们在Mobilyzr上进行了一项随机实验，Mobilyzr是我们基于Facebook社交网络构建的一个请求平台。Mobilyzr允许用户创建发送给部分或全部Facebook网络成员的交友请求，并对这些请求附加明确的奖励，并在Facebook上共享这些请求。请求者可以提供金钱奖励(如1美元或5美元)，也可以提供非金钱奖励(如一小包或一大包糖果)给满足他们要求的朋友。</a:t>
            </a:r>
          </a:p>
        </p:txBody>
      </p:sp>
      <p:pic>
        <p:nvPicPr>
          <p:cNvPr id="13" name="图片 12"/>
          <p:cNvPicPr>
            <a:picLocks noChangeAspect="1"/>
          </p:cNvPicPr>
          <p:nvPr/>
        </p:nvPicPr>
        <p:blipFill>
          <a:blip r:embed="rId3"/>
          <a:stretch>
            <a:fillRect/>
          </a:stretch>
        </p:blipFill>
        <p:spPr>
          <a:xfrm>
            <a:off x="6501130" y="180340"/>
            <a:ext cx="2240280" cy="3238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400"/>
                                  </p:stCondLst>
                                  <p:childTnLst>
                                    <p:set>
                                      <p:cBhvr>
                                        <p:cTn id="6" dur="1" fill="hold">
                                          <p:stCondLst>
                                            <p:cond delay="0"/>
                                          </p:stCondLst>
                                        </p:cTn>
                                        <p:tgtEl>
                                          <p:spTgt spid="30"/>
                                        </p:tgtEl>
                                        <p:attrNameLst>
                                          <p:attrName>style.visibility</p:attrName>
                                        </p:attrNameLst>
                                      </p:cBhvr>
                                      <p:to>
                                        <p:strVal val="visible"/>
                                      </p:to>
                                    </p:set>
                                    <p:anim calcmode="lin" valueType="num">
                                      <p:cBhvr additive="base">
                                        <p:cTn id="7" dur="300" fill="hold"/>
                                        <p:tgtEl>
                                          <p:spTgt spid="30"/>
                                        </p:tgtEl>
                                        <p:attrNameLst>
                                          <p:attrName>ppt_x</p:attrName>
                                        </p:attrNameLst>
                                      </p:cBhvr>
                                      <p:tavLst>
                                        <p:tav tm="0">
                                          <p:val>
                                            <p:strVal val="0-#ppt_w/2"/>
                                          </p:val>
                                        </p:tav>
                                        <p:tav tm="100000">
                                          <p:val>
                                            <p:strVal val="#ppt_x"/>
                                          </p:val>
                                        </p:tav>
                                      </p:tavLst>
                                    </p:anim>
                                    <p:anim calcmode="lin" valueType="num">
                                      <p:cBhvr additive="base">
                                        <p:cTn id="8" dur="300" fill="hold"/>
                                        <p:tgtEl>
                                          <p:spTgt spid="30"/>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600"/>
                                  </p:stCondLst>
                                  <p:childTnLst>
                                    <p:set>
                                      <p:cBhvr>
                                        <p:cTn id="10" dur="1" fill="hold">
                                          <p:stCondLst>
                                            <p:cond delay="0"/>
                                          </p:stCondLst>
                                        </p:cTn>
                                        <p:tgtEl>
                                          <p:spTgt spid="31"/>
                                        </p:tgtEl>
                                        <p:attrNameLst>
                                          <p:attrName>style.visibility</p:attrName>
                                        </p:attrNameLst>
                                      </p:cBhvr>
                                      <p:to>
                                        <p:strVal val="visible"/>
                                      </p:to>
                                    </p:set>
                                    <p:anim calcmode="lin" valueType="num">
                                      <p:cBhvr additive="base">
                                        <p:cTn id="11" dur="300" fill="hold"/>
                                        <p:tgtEl>
                                          <p:spTgt spid="31"/>
                                        </p:tgtEl>
                                        <p:attrNameLst>
                                          <p:attrName>ppt_x</p:attrName>
                                        </p:attrNameLst>
                                      </p:cBhvr>
                                      <p:tavLst>
                                        <p:tav tm="0">
                                          <p:val>
                                            <p:strVal val="0-#ppt_w/2"/>
                                          </p:val>
                                        </p:tav>
                                        <p:tav tm="100000">
                                          <p:val>
                                            <p:strVal val="#ppt_x"/>
                                          </p:val>
                                        </p:tav>
                                      </p:tavLst>
                                    </p:anim>
                                    <p:anim calcmode="lin" valueType="num">
                                      <p:cBhvr additive="base">
                                        <p:cTn id="12" dur="300" fill="hold"/>
                                        <p:tgtEl>
                                          <p:spTgt spid="31"/>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p:tgtEl>
                                          <p:spTgt spid="4"/>
                                        </p:tgtEl>
                                        <p:attrNameLst>
                                          <p:attrName>ppt_y</p:attrName>
                                        </p:attrNameLst>
                                      </p:cBhvr>
                                      <p:tavLst>
                                        <p:tav tm="0">
                                          <p:val>
                                            <p:strVal val="#ppt_y+#ppt_h*1.125000"/>
                                          </p:val>
                                        </p:tav>
                                        <p:tav tm="100000">
                                          <p:val>
                                            <p:strVal val="#ppt_y"/>
                                          </p:val>
                                        </p:tav>
                                      </p:tavLst>
                                    </p:anim>
                                    <p:animEffect transition="in" filter="wipe(up)">
                                      <p:cBhvr>
                                        <p:cTn id="18" dur="500"/>
                                        <p:tgtEl>
                                          <p:spTgt spid="4"/>
                                        </p:tgtEl>
                                      </p:cBhvr>
                                    </p:animEffect>
                                  </p:childTnLst>
                                </p:cTn>
                              </p:par>
                              <p:par>
                                <p:cTn id="19" presetID="12" presetClass="entr" presetSubtype="4" fill="hold" nodeType="withEffect">
                                  <p:stCondLst>
                                    <p:cond delay="0"/>
                                  </p:stCondLst>
                                  <p:childTnLst>
                                    <p:set>
                                      <p:cBhvr>
                                        <p:cTn id="20" dur="1" fill="hold">
                                          <p:stCondLst>
                                            <p:cond delay="0"/>
                                          </p:stCondLst>
                                        </p:cTn>
                                        <p:tgtEl>
                                          <p:spTgt spid="3"/>
                                        </p:tgtEl>
                                        <p:attrNameLst>
                                          <p:attrName>style.visibility</p:attrName>
                                        </p:attrNameLst>
                                      </p:cBhvr>
                                      <p:to>
                                        <p:strVal val="visible"/>
                                      </p:to>
                                    </p:set>
                                    <p:anim calcmode="lin" valueType="num">
                                      <p:cBhvr additive="base">
                                        <p:cTn id="21" dur="500"/>
                                        <p:tgtEl>
                                          <p:spTgt spid="3"/>
                                        </p:tgtEl>
                                        <p:attrNameLst>
                                          <p:attrName>ppt_y</p:attrName>
                                        </p:attrNameLst>
                                      </p:cBhvr>
                                      <p:tavLst>
                                        <p:tav tm="0">
                                          <p:val>
                                            <p:strVal val="#ppt_y+#ppt_h*1.125000"/>
                                          </p:val>
                                        </p:tav>
                                        <p:tav tm="100000">
                                          <p:val>
                                            <p:strVal val="#ppt_y"/>
                                          </p:val>
                                        </p:tav>
                                      </p:tavLst>
                                    </p:anim>
                                    <p:animEffect transition="in" filter="wipe(up)">
                                      <p:cBhvr>
                                        <p:cTn id="2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
          <p:cNvSpPr txBox="1">
            <a:spLocks noChangeArrowheads="1"/>
          </p:cNvSpPr>
          <p:nvPr/>
        </p:nvSpPr>
        <p:spPr>
          <a:xfrm>
            <a:off x="971550" y="918845"/>
            <a:ext cx="2771775" cy="431800"/>
          </a:xfrm>
          <a:prstGeom prst="rect">
            <a:avLst/>
          </a:prstGeom>
          <a:effectLst>
            <a:outerShdw blurRad="50800" dist="38100" dir="5400000" sx="38000" sy="38000" algn="t" rotWithShape="0">
              <a:prstClr val="black">
                <a:alpha val="40000"/>
              </a:prstClr>
            </a:outerShdw>
          </a:effectLst>
        </p:spPr>
        <p:txBody>
          <a:bodyPr/>
          <a:lstStyle>
            <a:lvl1pPr>
              <a:spcBef>
                <a:spcPct val="0"/>
              </a:spcBef>
              <a:buNone/>
              <a:defRPr sz="6000">
                <a:solidFill>
                  <a:srgbClr val="004294"/>
                </a:solidFill>
                <a:latin typeface="方正大黑简体" panose="02010601030101010101" pitchFamily="65" charset="-122"/>
                <a:ea typeface="方正大黑简体" panose="02010601030101010101" pitchFamily="65" charset="-122"/>
                <a:cs typeface="+mj-cs"/>
              </a:defRPr>
            </a:lvl1pPr>
          </a:lstStyle>
          <a:p>
            <a:pPr eaLnBrk="1" fontAlgn="auto" hangingPunct="1">
              <a:spcAft>
                <a:spcPts val="0"/>
              </a:spcAft>
              <a:defRPr/>
            </a:pPr>
            <a:r>
              <a:rPr lang="zh-CN" altLang="en-US" sz="1800" dirty="0">
                <a:solidFill>
                  <a:schemeClr val="bg1">
                    <a:lumMod val="50000"/>
                  </a:schemeClr>
                </a:solidFill>
                <a:latin typeface="黑体" panose="02010609060101010101" charset="-122"/>
                <a:ea typeface="黑体" panose="02010609060101010101" charset="-122"/>
              </a:rPr>
              <a:t>随机实验</a:t>
            </a:r>
            <a:r>
              <a:rPr lang="en-US" altLang="zh-CN" sz="1800" dirty="0">
                <a:solidFill>
                  <a:schemeClr val="bg1">
                    <a:lumMod val="50000"/>
                  </a:schemeClr>
                </a:solidFill>
                <a:latin typeface="黑体" panose="02010609060101010101" charset="-122"/>
                <a:ea typeface="黑体" panose="02010609060101010101" charset="-122"/>
              </a:rPr>
              <a:t>-</a:t>
            </a:r>
            <a:r>
              <a:rPr lang="zh-CN" altLang="en-US" sz="1800" dirty="0">
                <a:solidFill>
                  <a:schemeClr val="bg1">
                    <a:lumMod val="50000"/>
                  </a:schemeClr>
                </a:solidFill>
                <a:latin typeface="黑体" panose="02010609060101010101" charset="-122"/>
                <a:ea typeface="黑体" panose="02010609060101010101" charset="-122"/>
              </a:rPr>
              <a:t>参与者</a:t>
            </a:r>
            <a:endParaRPr lang="en-US" altLang="zh-CN" sz="1800" dirty="0">
              <a:solidFill>
                <a:schemeClr val="bg1">
                  <a:lumMod val="50000"/>
                </a:schemeClr>
              </a:solidFill>
              <a:latin typeface="黑体" panose="02010609060101010101" charset="-122"/>
              <a:ea typeface="黑体" panose="02010609060101010101" charset="-122"/>
            </a:endParaRPr>
          </a:p>
          <a:p>
            <a:pPr eaLnBrk="1" fontAlgn="auto" hangingPunct="1">
              <a:spcAft>
                <a:spcPts val="0"/>
              </a:spcAft>
              <a:defRPr/>
            </a:pPr>
            <a:endParaRPr lang="en-US" altLang="zh-CN" sz="1800" dirty="0">
              <a:solidFill>
                <a:schemeClr val="bg1">
                  <a:lumMod val="50000"/>
                </a:schemeClr>
              </a:solidFill>
              <a:latin typeface="黑体" panose="02010609060101010101" charset="-122"/>
              <a:ea typeface="黑体" panose="02010609060101010101" charset="-122"/>
            </a:endParaRPr>
          </a:p>
        </p:txBody>
      </p:sp>
      <p:grpSp>
        <p:nvGrpSpPr>
          <p:cNvPr id="31" name="组合 30"/>
          <p:cNvGrpSpPr/>
          <p:nvPr/>
        </p:nvGrpSpPr>
        <p:grpSpPr bwMode="auto">
          <a:xfrm>
            <a:off x="611188" y="990600"/>
            <a:ext cx="360362" cy="288925"/>
            <a:chOff x="611560" y="990749"/>
            <a:chExt cx="360040" cy="288032"/>
          </a:xfrm>
        </p:grpSpPr>
        <p:sp>
          <p:nvSpPr>
            <p:cNvPr id="32" name="燕尾形 31"/>
            <p:cNvSpPr/>
            <p:nvPr/>
          </p:nvSpPr>
          <p:spPr>
            <a:xfrm>
              <a:off x="755893" y="990749"/>
              <a:ext cx="215707" cy="288032"/>
            </a:xfrm>
            <a:prstGeom prst="chevron">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solidFill>
              </a:endParaRPr>
            </a:p>
          </p:txBody>
        </p:sp>
        <p:sp>
          <p:nvSpPr>
            <p:cNvPr id="33" name="燕尾形 32"/>
            <p:cNvSpPr/>
            <p:nvPr/>
          </p:nvSpPr>
          <p:spPr>
            <a:xfrm>
              <a:off x="611560" y="990749"/>
              <a:ext cx="215707" cy="288032"/>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solidFill>
              </a:endParaRPr>
            </a:p>
          </p:txBody>
        </p:sp>
      </p:grpSp>
      <p:sp>
        <p:nvSpPr>
          <p:cNvPr id="4" name="文本框 3"/>
          <p:cNvSpPr txBox="1"/>
          <p:nvPr/>
        </p:nvSpPr>
        <p:spPr>
          <a:xfrm>
            <a:off x="461645" y="1795780"/>
            <a:ext cx="5186045" cy="2584450"/>
          </a:xfrm>
          <a:prstGeom prst="rect">
            <a:avLst/>
          </a:prstGeom>
          <a:noFill/>
        </p:spPr>
        <p:txBody>
          <a:bodyPr wrap="square" rtlCol="0">
            <a:spAutoFit/>
          </a:bodyPr>
          <a:lstStyle/>
          <a:p>
            <a:pPr algn="l"/>
            <a:r>
              <a:rPr lang="zh-CN" altLang="en-US">
                <a:latin typeface="Microsoft JhengHei" panose="020B0604030504040204" charset="-120"/>
                <a:ea typeface="Microsoft JhengHei" panose="020B0604030504040204" charset="-120"/>
                <a:cs typeface="Microsoft JhengHei" panose="020B0604030504040204" charset="-120"/>
              </a:rPr>
              <a:t>我们招募了60名参与者作为实验对象，其中金钱奖励组22人，非金钱奖励组18人，对照组20人。他们被要求向朋友们发布两个任务请求，以帮助他们完成两个任务，一个由实验方分配，另一个由参与者自由创建。由于技术问题，15名参与者只发布了一个任务，导致实验中有105个任务。</a:t>
            </a:r>
          </a:p>
          <a:p>
            <a:pPr algn="l"/>
            <a:r>
              <a:rPr lang="zh-CN" altLang="en-US">
                <a:latin typeface="Microsoft JhengHei" panose="020B0604030504040204" charset="-120"/>
                <a:ea typeface="Microsoft JhengHei" panose="020B0604030504040204" charset="-120"/>
                <a:cs typeface="Microsoft JhengHei" panose="020B0604030504040204" charset="-120"/>
              </a:rPr>
              <a:t>对于每一项任务，请求者都被要求标记六个朋友以明确请求帮助。总的来说，参与者标记了630个朋友来回复他们的任务帖子。</a:t>
            </a:r>
          </a:p>
        </p:txBody>
      </p:sp>
      <p:pic>
        <p:nvPicPr>
          <p:cNvPr id="2" name="图片 1"/>
          <p:cNvPicPr>
            <a:picLocks noChangeAspect="1"/>
          </p:cNvPicPr>
          <p:nvPr/>
        </p:nvPicPr>
        <p:blipFill>
          <a:blip r:embed="rId2"/>
          <a:stretch>
            <a:fillRect/>
          </a:stretch>
        </p:blipFill>
        <p:spPr>
          <a:xfrm>
            <a:off x="5736590" y="1960880"/>
            <a:ext cx="2838450" cy="1914525"/>
          </a:xfrm>
          <a:prstGeom prst="rect">
            <a:avLst/>
          </a:prstGeom>
        </p:spPr>
      </p:pic>
      <p:pic>
        <p:nvPicPr>
          <p:cNvPr id="13" name="图片 12"/>
          <p:cNvPicPr>
            <a:picLocks noChangeAspect="1"/>
          </p:cNvPicPr>
          <p:nvPr/>
        </p:nvPicPr>
        <p:blipFill>
          <a:blip r:embed="rId3"/>
          <a:stretch>
            <a:fillRect/>
          </a:stretch>
        </p:blipFill>
        <p:spPr>
          <a:xfrm>
            <a:off x="6501130" y="180340"/>
            <a:ext cx="2240280" cy="3238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400"/>
                                  </p:stCondLst>
                                  <p:childTnLst>
                                    <p:set>
                                      <p:cBhvr>
                                        <p:cTn id="6" dur="1" fill="hold">
                                          <p:stCondLst>
                                            <p:cond delay="0"/>
                                          </p:stCondLst>
                                        </p:cTn>
                                        <p:tgtEl>
                                          <p:spTgt spid="30"/>
                                        </p:tgtEl>
                                        <p:attrNameLst>
                                          <p:attrName>style.visibility</p:attrName>
                                        </p:attrNameLst>
                                      </p:cBhvr>
                                      <p:to>
                                        <p:strVal val="visible"/>
                                      </p:to>
                                    </p:set>
                                    <p:anim calcmode="lin" valueType="num">
                                      <p:cBhvr additive="base">
                                        <p:cTn id="7" dur="300" fill="hold"/>
                                        <p:tgtEl>
                                          <p:spTgt spid="30"/>
                                        </p:tgtEl>
                                        <p:attrNameLst>
                                          <p:attrName>ppt_x</p:attrName>
                                        </p:attrNameLst>
                                      </p:cBhvr>
                                      <p:tavLst>
                                        <p:tav tm="0">
                                          <p:val>
                                            <p:strVal val="0-#ppt_w/2"/>
                                          </p:val>
                                        </p:tav>
                                        <p:tav tm="100000">
                                          <p:val>
                                            <p:strVal val="#ppt_x"/>
                                          </p:val>
                                        </p:tav>
                                      </p:tavLst>
                                    </p:anim>
                                    <p:anim calcmode="lin" valueType="num">
                                      <p:cBhvr additive="base">
                                        <p:cTn id="8" dur="300" fill="hold"/>
                                        <p:tgtEl>
                                          <p:spTgt spid="30"/>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600"/>
                                  </p:stCondLst>
                                  <p:childTnLst>
                                    <p:set>
                                      <p:cBhvr>
                                        <p:cTn id="10" dur="1" fill="hold">
                                          <p:stCondLst>
                                            <p:cond delay="0"/>
                                          </p:stCondLst>
                                        </p:cTn>
                                        <p:tgtEl>
                                          <p:spTgt spid="31"/>
                                        </p:tgtEl>
                                        <p:attrNameLst>
                                          <p:attrName>style.visibility</p:attrName>
                                        </p:attrNameLst>
                                      </p:cBhvr>
                                      <p:to>
                                        <p:strVal val="visible"/>
                                      </p:to>
                                    </p:set>
                                    <p:anim calcmode="lin" valueType="num">
                                      <p:cBhvr additive="base">
                                        <p:cTn id="11" dur="300" fill="hold"/>
                                        <p:tgtEl>
                                          <p:spTgt spid="31"/>
                                        </p:tgtEl>
                                        <p:attrNameLst>
                                          <p:attrName>ppt_x</p:attrName>
                                        </p:attrNameLst>
                                      </p:cBhvr>
                                      <p:tavLst>
                                        <p:tav tm="0">
                                          <p:val>
                                            <p:strVal val="0-#ppt_w/2"/>
                                          </p:val>
                                        </p:tav>
                                        <p:tav tm="100000">
                                          <p:val>
                                            <p:strVal val="#ppt_x"/>
                                          </p:val>
                                        </p:tav>
                                      </p:tavLst>
                                    </p:anim>
                                    <p:anim calcmode="lin" valueType="num">
                                      <p:cBhvr additive="base">
                                        <p:cTn id="12" dur="300" fill="hold"/>
                                        <p:tgtEl>
                                          <p:spTgt spid="31"/>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p:tgtEl>
                                          <p:spTgt spid="4"/>
                                        </p:tgtEl>
                                        <p:attrNameLst>
                                          <p:attrName>ppt_y</p:attrName>
                                        </p:attrNameLst>
                                      </p:cBhvr>
                                      <p:tavLst>
                                        <p:tav tm="0">
                                          <p:val>
                                            <p:strVal val="#ppt_y+#ppt_h*1.125000"/>
                                          </p:val>
                                        </p:tav>
                                        <p:tav tm="100000">
                                          <p:val>
                                            <p:strVal val="#ppt_y"/>
                                          </p:val>
                                        </p:tav>
                                      </p:tavLst>
                                    </p:anim>
                                    <p:animEffect transition="in" filter="wipe(up)">
                                      <p:cBhvr>
                                        <p:cTn id="18" dur="500"/>
                                        <p:tgtEl>
                                          <p:spTgt spid="4"/>
                                        </p:tgtEl>
                                      </p:cBhvr>
                                    </p:animEffect>
                                  </p:childTnLst>
                                </p:cTn>
                              </p:par>
                              <p:par>
                                <p:cTn id="19" presetID="12" presetClass="entr" presetSubtype="4" fill="hold" nodeType="withEffect">
                                  <p:stCondLst>
                                    <p:cond delay="0"/>
                                  </p:stCondLst>
                                  <p:childTnLst>
                                    <p:set>
                                      <p:cBhvr>
                                        <p:cTn id="20" dur="1" fill="hold">
                                          <p:stCondLst>
                                            <p:cond delay="0"/>
                                          </p:stCondLst>
                                        </p:cTn>
                                        <p:tgtEl>
                                          <p:spTgt spid="2"/>
                                        </p:tgtEl>
                                        <p:attrNameLst>
                                          <p:attrName>style.visibility</p:attrName>
                                        </p:attrNameLst>
                                      </p:cBhvr>
                                      <p:to>
                                        <p:strVal val="visible"/>
                                      </p:to>
                                    </p:set>
                                    <p:anim calcmode="lin" valueType="num">
                                      <p:cBhvr additive="base">
                                        <p:cTn id="21" dur="500"/>
                                        <p:tgtEl>
                                          <p:spTgt spid="2"/>
                                        </p:tgtEl>
                                        <p:attrNameLst>
                                          <p:attrName>ppt_y</p:attrName>
                                        </p:attrNameLst>
                                      </p:cBhvr>
                                      <p:tavLst>
                                        <p:tav tm="0">
                                          <p:val>
                                            <p:strVal val="#ppt_y+#ppt_h*1.125000"/>
                                          </p:val>
                                        </p:tav>
                                        <p:tav tm="100000">
                                          <p:val>
                                            <p:strVal val="#ppt_y"/>
                                          </p:val>
                                        </p:tav>
                                      </p:tavLst>
                                    </p:anim>
                                    <p:animEffect transition="in" filter="wipe(up)">
                                      <p:cBhvr>
                                        <p:cTn id="2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
          <p:cNvSpPr txBox="1">
            <a:spLocks noChangeArrowheads="1"/>
          </p:cNvSpPr>
          <p:nvPr/>
        </p:nvSpPr>
        <p:spPr>
          <a:xfrm>
            <a:off x="971550" y="918845"/>
            <a:ext cx="2771775" cy="431800"/>
          </a:xfrm>
          <a:prstGeom prst="rect">
            <a:avLst/>
          </a:prstGeom>
          <a:effectLst>
            <a:outerShdw blurRad="50800" dist="38100" dir="5400000" sx="38000" sy="38000" algn="t" rotWithShape="0">
              <a:prstClr val="black">
                <a:alpha val="40000"/>
              </a:prstClr>
            </a:outerShdw>
          </a:effectLst>
        </p:spPr>
        <p:txBody>
          <a:bodyPr/>
          <a:lstStyle>
            <a:lvl1pPr>
              <a:spcBef>
                <a:spcPct val="0"/>
              </a:spcBef>
              <a:buNone/>
              <a:defRPr sz="6000">
                <a:solidFill>
                  <a:srgbClr val="004294"/>
                </a:solidFill>
                <a:latin typeface="方正大黑简体" panose="02010601030101010101" pitchFamily="65" charset="-122"/>
                <a:ea typeface="方正大黑简体" panose="02010601030101010101" pitchFamily="65" charset="-122"/>
                <a:cs typeface="+mj-cs"/>
              </a:defRPr>
            </a:lvl1pPr>
          </a:lstStyle>
          <a:p>
            <a:pPr eaLnBrk="1" fontAlgn="auto" hangingPunct="1">
              <a:spcAft>
                <a:spcPts val="0"/>
              </a:spcAft>
              <a:defRPr/>
            </a:pPr>
            <a:r>
              <a:rPr lang="zh-CN" altLang="en-US" sz="1800" dirty="0">
                <a:solidFill>
                  <a:schemeClr val="bg1">
                    <a:lumMod val="50000"/>
                  </a:schemeClr>
                </a:solidFill>
                <a:latin typeface="黑体" panose="02010609060101010101" charset="-122"/>
                <a:ea typeface="黑体" panose="02010609060101010101" charset="-122"/>
              </a:rPr>
              <a:t>随机实验</a:t>
            </a:r>
            <a:r>
              <a:rPr lang="en-US" altLang="zh-CN" sz="1800" dirty="0">
                <a:solidFill>
                  <a:schemeClr val="bg1">
                    <a:lumMod val="50000"/>
                  </a:schemeClr>
                </a:solidFill>
                <a:latin typeface="黑体" panose="02010609060101010101" charset="-122"/>
                <a:ea typeface="黑体" panose="02010609060101010101" charset="-122"/>
              </a:rPr>
              <a:t>-</a:t>
            </a:r>
            <a:r>
              <a:rPr lang="zh-CN" altLang="en-US" sz="1800" dirty="0">
                <a:solidFill>
                  <a:schemeClr val="bg1">
                    <a:lumMod val="50000"/>
                  </a:schemeClr>
                </a:solidFill>
                <a:latin typeface="黑体" panose="02010609060101010101" charset="-122"/>
                <a:ea typeface="黑体" panose="02010609060101010101" charset="-122"/>
              </a:rPr>
              <a:t>实验设计</a:t>
            </a:r>
            <a:endParaRPr lang="en-US" altLang="zh-CN" sz="1800" dirty="0">
              <a:solidFill>
                <a:schemeClr val="bg1">
                  <a:lumMod val="50000"/>
                </a:schemeClr>
              </a:solidFill>
              <a:latin typeface="黑体" panose="02010609060101010101" charset="-122"/>
              <a:ea typeface="黑体" panose="02010609060101010101" charset="-122"/>
            </a:endParaRPr>
          </a:p>
          <a:p>
            <a:pPr eaLnBrk="1" fontAlgn="auto" hangingPunct="1">
              <a:spcAft>
                <a:spcPts val="0"/>
              </a:spcAft>
              <a:defRPr/>
            </a:pPr>
            <a:endParaRPr lang="en-US" altLang="zh-CN" sz="1800" dirty="0">
              <a:solidFill>
                <a:schemeClr val="bg1">
                  <a:lumMod val="50000"/>
                </a:schemeClr>
              </a:solidFill>
              <a:latin typeface="黑体" panose="02010609060101010101" charset="-122"/>
              <a:ea typeface="黑体" panose="02010609060101010101" charset="-122"/>
            </a:endParaRPr>
          </a:p>
        </p:txBody>
      </p:sp>
      <p:grpSp>
        <p:nvGrpSpPr>
          <p:cNvPr id="31" name="组合 30"/>
          <p:cNvGrpSpPr/>
          <p:nvPr/>
        </p:nvGrpSpPr>
        <p:grpSpPr bwMode="auto">
          <a:xfrm>
            <a:off x="611188" y="990600"/>
            <a:ext cx="360362" cy="288925"/>
            <a:chOff x="611560" y="990749"/>
            <a:chExt cx="360040" cy="288032"/>
          </a:xfrm>
        </p:grpSpPr>
        <p:sp>
          <p:nvSpPr>
            <p:cNvPr id="32" name="燕尾形 31"/>
            <p:cNvSpPr/>
            <p:nvPr/>
          </p:nvSpPr>
          <p:spPr>
            <a:xfrm>
              <a:off x="755893" y="990749"/>
              <a:ext cx="215707" cy="288032"/>
            </a:xfrm>
            <a:prstGeom prst="chevron">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solidFill>
              </a:endParaRPr>
            </a:p>
          </p:txBody>
        </p:sp>
        <p:sp>
          <p:nvSpPr>
            <p:cNvPr id="33" name="燕尾形 32"/>
            <p:cNvSpPr/>
            <p:nvPr/>
          </p:nvSpPr>
          <p:spPr>
            <a:xfrm>
              <a:off x="611560" y="990749"/>
              <a:ext cx="215707" cy="288032"/>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solidFill>
              </a:endParaRPr>
            </a:p>
          </p:txBody>
        </p:sp>
      </p:grpSp>
      <p:sp>
        <p:nvSpPr>
          <p:cNvPr id="4" name="文本框 3"/>
          <p:cNvSpPr txBox="1"/>
          <p:nvPr/>
        </p:nvSpPr>
        <p:spPr>
          <a:xfrm>
            <a:off x="611505" y="1967865"/>
            <a:ext cx="5186045" cy="2306955"/>
          </a:xfrm>
          <a:prstGeom prst="rect">
            <a:avLst/>
          </a:prstGeom>
          <a:noFill/>
        </p:spPr>
        <p:txBody>
          <a:bodyPr wrap="square" rtlCol="0">
            <a:spAutoFit/>
          </a:bodyPr>
          <a:lstStyle/>
          <a:p>
            <a:pPr algn="l"/>
            <a:r>
              <a:rPr lang="zh-CN" altLang="en-US">
                <a:latin typeface="Microsoft JhengHei" panose="020B0604030504040204" charset="-120"/>
                <a:ea typeface="Microsoft JhengHei" panose="020B0604030504040204" charset="-120"/>
                <a:cs typeface="Microsoft JhengHei" panose="020B0604030504040204" charset="-120"/>
              </a:rPr>
              <a:t>参与者被随机分为三种奖励条件(无奖励、金钱奖励和非金钱奖励)。他们对朋友的要求包括不承诺奖励、承诺金钱奖励或承诺非金钱奖励。在金钱奖励和非金钱奖励条件下的请求者被随机分配(在参与者内部)，以决定是否对他们的每项任务给予小额奖励或大额奖励。大小金额奖励是1美元或5美元的亚马逊礼品卡。大小非金钱奖励是一小袋（1美元）或大袋（5美元）M＆M糖果。</a:t>
            </a:r>
          </a:p>
        </p:txBody>
      </p:sp>
      <p:pic>
        <p:nvPicPr>
          <p:cNvPr id="3" name="图片 2"/>
          <p:cNvPicPr>
            <a:picLocks noChangeAspect="1"/>
          </p:cNvPicPr>
          <p:nvPr/>
        </p:nvPicPr>
        <p:blipFill>
          <a:blip r:embed="rId2"/>
          <a:stretch>
            <a:fillRect/>
          </a:stretch>
        </p:blipFill>
        <p:spPr>
          <a:xfrm>
            <a:off x="6216650" y="2206625"/>
            <a:ext cx="1704975" cy="1828800"/>
          </a:xfrm>
          <a:prstGeom prst="rect">
            <a:avLst/>
          </a:prstGeom>
        </p:spPr>
      </p:pic>
      <p:pic>
        <p:nvPicPr>
          <p:cNvPr id="13" name="图片 12"/>
          <p:cNvPicPr>
            <a:picLocks noChangeAspect="1"/>
          </p:cNvPicPr>
          <p:nvPr/>
        </p:nvPicPr>
        <p:blipFill>
          <a:blip r:embed="rId3"/>
          <a:stretch>
            <a:fillRect/>
          </a:stretch>
        </p:blipFill>
        <p:spPr>
          <a:xfrm>
            <a:off x="6501130" y="180340"/>
            <a:ext cx="2240280" cy="3238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400"/>
                                  </p:stCondLst>
                                  <p:childTnLst>
                                    <p:set>
                                      <p:cBhvr>
                                        <p:cTn id="6" dur="1" fill="hold">
                                          <p:stCondLst>
                                            <p:cond delay="0"/>
                                          </p:stCondLst>
                                        </p:cTn>
                                        <p:tgtEl>
                                          <p:spTgt spid="30"/>
                                        </p:tgtEl>
                                        <p:attrNameLst>
                                          <p:attrName>style.visibility</p:attrName>
                                        </p:attrNameLst>
                                      </p:cBhvr>
                                      <p:to>
                                        <p:strVal val="visible"/>
                                      </p:to>
                                    </p:set>
                                    <p:anim calcmode="lin" valueType="num">
                                      <p:cBhvr additive="base">
                                        <p:cTn id="7" dur="300" fill="hold"/>
                                        <p:tgtEl>
                                          <p:spTgt spid="30"/>
                                        </p:tgtEl>
                                        <p:attrNameLst>
                                          <p:attrName>ppt_x</p:attrName>
                                        </p:attrNameLst>
                                      </p:cBhvr>
                                      <p:tavLst>
                                        <p:tav tm="0">
                                          <p:val>
                                            <p:strVal val="0-#ppt_w/2"/>
                                          </p:val>
                                        </p:tav>
                                        <p:tav tm="100000">
                                          <p:val>
                                            <p:strVal val="#ppt_x"/>
                                          </p:val>
                                        </p:tav>
                                      </p:tavLst>
                                    </p:anim>
                                    <p:anim calcmode="lin" valueType="num">
                                      <p:cBhvr additive="base">
                                        <p:cTn id="8" dur="300" fill="hold"/>
                                        <p:tgtEl>
                                          <p:spTgt spid="30"/>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600"/>
                                  </p:stCondLst>
                                  <p:childTnLst>
                                    <p:set>
                                      <p:cBhvr>
                                        <p:cTn id="10" dur="1" fill="hold">
                                          <p:stCondLst>
                                            <p:cond delay="0"/>
                                          </p:stCondLst>
                                        </p:cTn>
                                        <p:tgtEl>
                                          <p:spTgt spid="31"/>
                                        </p:tgtEl>
                                        <p:attrNameLst>
                                          <p:attrName>style.visibility</p:attrName>
                                        </p:attrNameLst>
                                      </p:cBhvr>
                                      <p:to>
                                        <p:strVal val="visible"/>
                                      </p:to>
                                    </p:set>
                                    <p:anim calcmode="lin" valueType="num">
                                      <p:cBhvr additive="base">
                                        <p:cTn id="11" dur="300" fill="hold"/>
                                        <p:tgtEl>
                                          <p:spTgt spid="31"/>
                                        </p:tgtEl>
                                        <p:attrNameLst>
                                          <p:attrName>ppt_x</p:attrName>
                                        </p:attrNameLst>
                                      </p:cBhvr>
                                      <p:tavLst>
                                        <p:tav tm="0">
                                          <p:val>
                                            <p:strVal val="0-#ppt_w/2"/>
                                          </p:val>
                                        </p:tav>
                                        <p:tav tm="100000">
                                          <p:val>
                                            <p:strVal val="#ppt_x"/>
                                          </p:val>
                                        </p:tav>
                                      </p:tavLst>
                                    </p:anim>
                                    <p:anim calcmode="lin" valueType="num">
                                      <p:cBhvr additive="base">
                                        <p:cTn id="12" dur="300" fill="hold"/>
                                        <p:tgtEl>
                                          <p:spTgt spid="31"/>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p:tgtEl>
                                          <p:spTgt spid="4"/>
                                        </p:tgtEl>
                                        <p:attrNameLst>
                                          <p:attrName>ppt_y</p:attrName>
                                        </p:attrNameLst>
                                      </p:cBhvr>
                                      <p:tavLst>
                                        <p:tav tm="0">
                                          <p:val>
                                            <p:strVal val="#ppt_y+#ppt_h*1.125000"/>
                                          </p:val>
                                        </p:tav>
                                        <p:tav tm="100000">
                                          <p:val>
                                            <p:strVal val="#ppt_y"/>
                                          </p:val>
                                        </p:tav>
                                      </p:tavLst>
                                    </p:anim>
                                    <p:animEffect transition="in" filter="wipe(up)">
                                      <p:cBhvr>
                                        <p:cTn id="18" dur="500"/>
                                        <p:tgtEl>
                                          <p:spTgt spid="4"/>
                                        </p:tgtEl>
                                      </p:cBhvr>
                                    </p:animEffect>
                                  </p:childTnLst>
                                </p:cTn>
                              </p:par>
                              <p:par>
                                <p:cTn id="19" presetID="12" presetClass="entr" presetSubtype="4" fill="hold" nodeType="withEffect">
                                  <p:stCondLst>
                                    <p:cond delay="0"/>
                                  </p:stCondLst>
                                  <p:childTnLst>
                                    <p:set>
                                      <p:cBhvr>
                                        <p:cTn id="20" dur="1" fill="hold">
                                          <p:stCondLst>
                                            <p:cond delay="0"/>
                                          </p:stCondLst>
                                        </p:cTn>
                                        <p:tgtEl>
                                          <p:spTgt spid="3"/>
                                        </p:tgtEl>
                                        <p:attrNameLst>
                                          <p:attrName>style.visibility</p:attrName>
                                        </p:attrNameLst>
                                      </p:cBhvr>
                                      <p:to>
                                        <p:strVal val="visible"/>
                                      </p:to>
                                    </p:set>
                                    <p:anim calcmode="lin" valueType="num">
                                      <p:cBhvr additive="base">
                                        <p:cTn id="21" dur="500"/>
                                        <p:tgtEl>
                                          <p:spTgt spid="3"/>
                                        </p:tgtEl>
                                        <p:attrNameLst>
                                          <p:attrName>ppt_y</p:attrName>
                                        </p:attrNameLst>
                                      </p:cBhvr>
                                      <p:tavLst>
                                        <p:tav tm="0">
                                          <p:val>
                                            <p:strVal val="#ppt_y+#ppt_h*1.125000"/>
                                          </p:val>
                                        </p:tav>
                                        <p:tav tm="100000">
                                          <p:val>
                                            <p:strVal val="#ppt_y"/>
                                          </p:val>
                                        </p:tav>
                                      </p:tavLst>
                                    </p:anim>
                                    <p:animEffect transition="in" filter="wipe(up)">
                                      <p:cBhvr>
                                        <p:cTn id="2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
          <p:cNvSpPr txBox="1">
            <a:spLocks noChangeArrowheads="1"/>
          </p:cNvSpPr>
          <p:nvPr/>
        </p:nvSpPr>
        <p:spPr>
          <a:xfrm>
            <a:off x="971550" y="918845"/>
            <a:ext cx="2771775" cy="431800"/>
          </a:xfrm>
          <a:prstGeom prst="rect">
            <a:avLst/>
          </a:prstGeom>
          <a:effectLst>
            <a:outerShdw blurRad="50800" dist="38100" dir="5400000" sx="38000" sy="38000" algn="t" rotWithShape="0">
              <a:prstClr val="black">
                <a:alpha val="40000"/>
              </a:prstClr>
            </a:outerShdw>
          </a:effectLst>
        </p:spPr>
        <p:txBody>
          <a:bodyPr/>
          <a:lstStyle>
            <a:lvl1pPr>
              <a:spcBef>
                <a:spcPct val="0"/>
              </a:spcBef>
              <a:buNone/>
              <a:defRPr sz="6000">
                <a:solidFill>
                  <a:srgbClr val="004294"/>
                </a:solidFill>
                <a:latin typeface="方正大黑简体" panose="02010601030101010101" pitchFamily="65" charset="-122"/>
                <a:ea typeface="方正大黑简体" panose="02010601030101010101" pitchFamily="65" charset="-122"/>
                <a:cs typeface="+mj-cs"/>
              </a:defRPr>
            </a:lvl1pPr>
          </a:lstStyle>
          <a:p>
            <a:pPr eaLnBrk="1" fontAlgn="auto" hangingPunct="1">
              <a:spcAft>
                <a:spcPts val="0"/>
              </a:spcAft>
              <a:defRPr/>
            </a:pPr>
            <a:r>
              <a:rPr lang="zh-CN" altLang="en-US" sz="1800" dirty="0">
                <a:solidFill>
                  <a:schemeClr val="bg1">
                    <a:lumMod val="50000"/>
                  </a:schemeClr>
                </a:solidFill>
                <a:latin typeface="黑体" panose="02010609060101010101" charset="-122"/>
                <a:ea typeface="黑体" panose="02010609060101010101" charset="-122"/>
              </a:rPr>
              <a:t>随机实验</a:t>
            </a:r>
            <a:r>
              <a:rPr lang="en-US" altLang="zh-CN" sz="1800" dirty="0">
                <a:solidFill>
                  <a:schemeClr val="bg1">
                    <a:lumMod val="50000"/>
                  </a:schemeClr>
                </a:solidFill>
                <a:latin typeface="黑体" panose="02010609060101010101" charset="-122"/>
                <a:ea typeface="黑体" panose="02010609060101010101" charset="-122"/>
              </a:rPr>
              <a:t>-</a:t>
            </a:r>
            <a:r>
              <a:rPr lang="zh-CN" altLang="en-US" sz="1800" dirty="0">
                <a:solidFill>
                  <a:schemeClr val="bg1">
                    <a:lumMod val="50000"/>
                  </a:schemeClr>
                </a:solidFill>
                <a:latin typeface="黑体" panose="02010609060101010101" charset="-122"/>
                <a:ea typeface="黑体" panose="02010609060101010101" charset="-122"/>
              </a:rPr>
              <a:t>奖励概况</a:t>
            </a:r>
            <a:endParaRPr lang="en-US" altLang="zh-CN" sz="1800" dirty="0">
              <a:solidFill>
                <a:schemeClr val="bg1">
                  <a:lumMod val="50000"/>
                </a:schemeClr>
              </a:solidFill>
              <a:latin typeface="黑体" panose="02010609060101010101" charset="-122"/>
              <a:ea typeface="黑体" panose="02010609060101010101" charset="-122"/>
            </a:endParaRPr>
          </a:p>
          <a:p>
            <a:pPr eaLnBrk="1" fontAlgn="auto" hangingPunct="1">
              <a:spcAft>
                <a:spcPts val="0"/>
              </a:spcAft>
              <a:defRPr/>
            </a:pPr>
            <a:endParaRPr lang="en-US" altLang="zh-CN" sz="1800" dirty="0">
              <a:solidFill>
                <a:schemeClr val="bg1">
                  <a:lumMod val="50000"/>
                </a:schemeClr>
              </a:solidFill>
              <a:latin typeface="黑体" panose="02010609060101010101" charset="-122"/>
              <a:ea typeface="黑体" panose="02010609060101010101" charset="-122"/>
            </a:endParaRPr>
          </a:p>
        </p:txBody>
      </p:sp>
      <p:grpSp>
        <p:nvGrpSpPr>
          <p:cNvPr id="31" name="组合 30"/>
          <p:cNvGrpSpPr/>
          <p:nvPr/>
        </p:nvGrpSpPr>
        <p:grpSpPr bwMode="auto">
          <a:xfrm>
            <a:off x="611188" y="990600"/>
            <a:ext cx="360362" cy="288925"/>
            <a:chOff x="611560" y="990749"/>
            <a:chExt cx="360040" cy="288032"/>
          </a:xfrm>
        </p:grpSpPr>
        <p:sp>
          <p:nvSpPr>
            <p:cNvPr id="32" name="燕尾形 31"/>
            <p:cNvSpPr/>
            <p:nvPr/>
          </p:nvSpPr>
          <p:spPr>
            <a:xfrm>
              <a:off x="755893" y="990749"/>
              <a:ext cx="215707" cy="288032"/>
            </a:xfrm>
            <a:prstGeom prst="chevron">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solidFill>
              </a:endParaRPr>
            </a:p>
          </p:txBody>
        </p:sp>
        <p:sp>
          <p:nvSpPr>
            <p:cNvPr id="33" name="燕尾形 32"/>
            <p:cNvSpPr/>
            <p:nvPr/>
          </p:nvSpPr>
          <p:spPr>
            <a:xfrm>
              <a:off x="611560" y="990749"/>
              <a:ext cx="215707" cy="288032"/>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solidFill>
              </a:endParaRPr>
            </a:p>
          </p:txBody>
        </p:sp>
      </p:grpSp>
      <p:pic>
        <p:nvPicPr>
          <p:cNvPr id="3" name="图片 2"/>
          <p:cNvPicPr>
            <a:picLocks noChangeAspect="1"/>
          </p:cNvPicPr>
          <p:nvPr/>
        </p:nvPicPr>
        <p:blipFill>
          <a:blip r:embed="rId2"/>
          <a:stretch>
            <a:fillRect/>
          </a:stretch>
        </p:blipFill>
        <p:spPr>
          <a:xfrm>
            <a:off x="2943225" y="1431290"/>
            <a:ext cx="3257550" cy="1543050"/>
          </a:xfrm>
          <a:prstGeom prst="rect">
            <a:avLst/>
          </a:prstGeom>
        </p:spPr>
      </p:pic>
      <p:pic>
        <p:nvPicPr>
          <p:cNvPr id="5" name="图片 4"/>
          <p:cNvPicPr>
            <a:picLocks noChangeAspect="1"/>
          </p:cNvPicPr>
          <p:nvPr/>
        </p:nvPicPr>
        <p:blipFill>
          <a:blip r:embed="rId3"/>
          <a:stretch>
            <a:fillRect/>
          </a:stretch>
        </p:blipFill>
        <p:spPr>
          <a:xfrm>
            <a:off x="457200" y="3041650"/>
            <a:ext cx="3800475" cy="1628775"/>
          </a:xfrm>
          <a:prstGeom prst="rect">
            <a:avLst/>
          </a:prstGeom>
        </p:spPr>
      </p:pic>
      <p:pic>
        <p:nvPicPr>
          <p:cNvPr id="7" name="图片 6"/>
          <p:cNvPicPr>
            <a:picLocks noChangeAspect="1"/>
          </p:cNvPicPr>
          <p:nvPr/>
        </p:nvPicPr>
        <p:blipFill>
          <a:blip r:embed="rId4"/>
          <a:stretch>
            <a:fillRect/>
          </a:stretch>
        </p:blipFill>
        <p:spPr>
          <a:xfrm>
            <a:off x="4646295" y="3041650"/>
            <a:ext cx="4095750" cy="1581150"/>
          </a:xfrm>
          <a:prstGeom prst="rect">
            <a:avLst/>
          </a:prstGeom>
        </p:spPr>
      </p:pic>
      <p:sp>
        <p:nvSpPr>
          <p:cNvPr id="8" name="文本框 7"/>
          <p:cNvSpPr txBox="1"/>
          <p:nvPr/>
        </p:nvSpPr>
        <p:spPr>
          <a:xfrm>
            <a:off x="3258185" y="4789805"/>
            <a:ext cx="2091055" cy="306705"/>
          </a:xfrm>
          <a:prstGeom prst="rect">
            <a:avLst/>
          </a:prstGeom>
          <a:noFill/>
        </p:spPr>
        <p:txBody>
          <a:bodyPr wrap="none" rtlCol="0">
            <a:spAutoFit/>
          </a:bodyPr>
          <a:lstStyle/>
          <a:p>
            <a:pPr algn="l"/>
            <a:r>
              <a:rPr lang="zh-CN" altLang="en-US" sz="1400"/>
              <a:t>表</a:t>
            </a:r>
            <a:r>
              <a:rPr lang="en-US" altLang="zh-CN" sz="1400"/>
              <a:t>2 三种主体间实验条件</a:t>
            </a:r>
          </a:p>
        </p:txBody>
      </p:sp>
      <p:pic>
        <p:nvPicPr>
          <p:cNvPr id="13" name="图片 12"/>
          <p:cNvPicPr>
            <a:picLocks noChangeAspect="1"/>
          </p:cNvPicPr>
          <p:nvPr/>
        </p:nvPicPr>
        <p:blipFill>
          <a:blip r:embed="rId5"/>
          <a:stretch>
            <a:fillRect/>
          </a:stretch>
        </p:blipFill>
        <p:spPr>
          <a:xfrm>
            <a:off x="6501130" y="180340"/>
            <a:ext cx="2240280" cy="3238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400"/>
                                  </p:stCondLst>
                                  <p:childTnLst>
                                    <p:set>
                                      <p:cBhvr>
                                        <p:cTn id="6" dur="1" fill="hold">
                                          <p:stCondLst>
                                            <p:cond delay="0"/>
                                          </p:stCondLst>
                                        </p:cTn>
                                        <p:tgtEl>
                                          <p:spTgt spid="30"/>
                                        </p:tgtEl>
                                        <p:attrNameLst>
                                          <p:attrName>style.visibility</p:attrName>
                                        </p:attrNameLst>
                                      </p:cBhvr>
                                      <p:to>
                                        <p:strVal val="visible"/>
                                      </p:to>
                                    </p:set>
                                    <p:anim calcmode="lin" valueType="num">
                                      <p:cBhvr additive="base">
                                        <p:cTn id="7" dur="300" fill="hold"/>
                                        <p:tgtEl>
                                          <p:spTgt spid="30"/>
                                        </p:tgtEl>
                                        <p:attrNameLst>
                                          <p:attrName>ppt_x</p:attrName>
                                        </p:attrNameLst>
                                      </p:cBhvr>
                                      <p:tavLst>
                                        <p:tav tm="0">
                                          <p:val>
                                            <p:strVal val="0-#ppt_w/2"/>
                                          </p:val>
                                        </p:tav>
                                        <p:tav tm="100000">
                                          <p:val>
                                            <p:strVal val="#ppt_x"/>
                                          </p:val>
                                        </p:tav>
                                      </p:tavLst>
                                    </p:anim>
                                    <p:anim calcmode="lin" valueType="num">
                                      <p:cBhvr additive="base">
                                        <p:cTn id="8" dur="300" fill="hold"/>
                                        <p:tgtEl>
                                          <p:spTgt spid="30"/>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600"/>
                                  </p:stCondLst>
                                  <p:childTnLst>
                                    <p:set>
                                      <p:cBhvr>
                                        <p:cTn id="10" dur="1" fill="hold">
                                          <p:stCondLst>
                                            <p:cond delay="0"/>
                                          </p:stCondLst>
                                        </p:cTn>
                                        <p:tgtEl>
                                          <p:spTgt spid="31"/>
                                        </p:tgtEl>
                                        <p:attrNameLst>
                                          <p:attrName>style.visibility</p:attrName>
                                        </p:attrNameLst>
                                      </p:cBhvr>
                                      <p:to>
                                        <p:strVal val="visible"/>
                                      </p:to>
                                    </p:set>
                                    <p:anim calcmode="lin" valueType="num">
                                      <p:cBhvr additive="base">
                                        <p:cTn id="11" dur="300" fill="hold"/>
                                        <p:tgtEl>
                                          <p:spTgt spid="31"/>
                                        </p:tgtEl>
                                        <p:attrNameLst>
                                          <p:attrName>ppt_x</p:attrName>
                                        </p:attrNameLst>
                                      </p:cBhvr>
                                      <p:tavLst>
                                        <p:tav tm="0">
                                          <p:val>
                                            <p:strVal val="0-#ppt_w/2"/>
                                          </p:val>
                                        </p:tav>
                                        <p:tav tm="100000">
                                          <p:val>
                                            <p:strVal val="#ppt_x"/>
                                          </p:val>
                                        </p:tav>
                                      </p:tavLst>
                                    </p:anim>
                                    <p:anim calcmode="lin" valueType="num">
                                      <p:cBhvr additive="base">
                                        <p:cTn id="12" dur="300" fill="hold"/>
                                        <p:tgtEl>
                                          <p:spTgt spid="31"/>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additive="base">
                                        <p:cTn id="17" dur="500"/>
                                        <p:tgtEl>
                                          <p:spTgt spid="3"/>
                                        </p:tgtEl>
                                        <p:attrNameLst>
                                          <p:attrName>ppt_y</p:attrName>
                                        </p:attrNameLst>
                                      </p:cBhvr>
                                      <p:tavLst>
                                        <p:tav tm="0">
                                          <p:val>
                                            <p:strVal val="#ppt_y+#ppt_h*1.125000"/>
                                          </p:val>
                                        </p:tav>
                                        <p:tav tm="100000">
                                          <p:val>
                                            <p:strVal val="#ppt_y"/>
                                          </p:val>
                                        </p:tav>
                                      </p:tavLst>
                                    </p:anim>
                                    <p:animEffect transition="in" filter="wipe(up)">
                                      <p:cBhvr>
                                        <p:cTn id="18" dur="500"/>
                                        <p:tgtEl>
                                          <p:spTgt spid="3"/>
                                        </p:tgtEl>
                                      </p:cBhvr>
                                    </p:animEffect>
                                  </p:childTnLst>
                                </p:cTn>
                              </p:par>
                              <p:par>
                                <p:cTn id="19" presetID="12" presetClass="entr" presetSubtype="4" fill="hold" nodeType="withEffect">
                                  <p:stCondLst>
                                    <p:cond delay="0"/>
                                  </p:stCondLst>
                                  <p:childTnLst>
                                    <p:set>
                                      <p:cBhvr>
                                        <p:cTn id="20" dur="1" fill="hold">
                                          <p:stCondLst>
                                            <p:cond delay="0"/>
                                          </p:stCondLst>
                                        </p:cTn>
                                        <p:tgtEl>
                                          <p:spTgt spid="5"/>
                                        </p:tgtEl>
                                        <p:attrNameLst>
                                          <p:attrName>style.visibility</p:attrName>
                                        </p:attrNameLst>
                                      </p:cBhvr>
                                      <p:to>
                                        <p:strVal val="visible"/>
                                      </p:to>
                                    </p:set>
                                    <p:anim calcmode="lin" valueType="num">
                                      <p:cBhvr additive="base">
                                        <p:cTn id="21" dur="500"/>
                                        <p:tgtEl>
                                          <p:spTgt spid="5"/>
                                        </p:tgtEl>
                                        <p:attrNameLst>
                                          <p:attrName>ppt_y</p:attrName>
                                        </p:attrNameLst>
                                      </p:cBhvr>
                                      <p:tavLst>
                                        <p:tav tm="0">
                                          <p:val>
                                            <p:strVal val="#ppt_y+#ppt_h*1.125000"/>
                                          </p:val>
                                        </p:tav>
                                        <p:tav tm="100000">
                                          <p:val>
                                            <p:strVal val="#ppt_y"/>
                                          </p:val>
                                        </p:tav>
                                      </p:tavLst>
                                    </p:anim>
                                    <p:animEffect transition="in" filter="wipe(up)">
                                      <p:cBhvr>
                                        <p:cTn id="22" dur="500"/>
                                        <p:tgtEl>
                                          <p:spTgt spid="5"/>
                                        </p:tgtEl>
                                      </p:cBhvr>
                                    </p:animEffect>
                                  </p:childTnLst>
                                </p:cTn>
                              </p:par>
                              <p:par>
                                <p:cTn id="23" presetID="12" presetClass="entr" presetSubtype="4" fill="hold" nodeType="with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p:tgtEl>
                                          <p:spTgt spid="7"/>
                                        </p:tgtEl>
                                        <p:attrNameLst>
                                          <p:attrName>ppt_y</p:attrName>
                                        </p:attrNameLst>
                                      </p:cBhvr>
                                      <p:tavLst>
                                        <p:tav tm="0">
                                          <p:val>
                                            <p:strVal val="#ppt_y+#ppt_h*1.125000"/>
                                          </p:val>
                                        </p:tav>
                                        <p:tav tm="100000">
                                          <p:val>
                                            <p:strVal val="#ppt_y"/>
                                          </p:val>
                                        </p:tav>
                                      </p:tavLst>
                                    </p:anim>
                                    <p:animEffect transition="in" filter="wipe(up)">
                                      <p:cBhvr>
                                        <p:cTn id="26" dur="500"/>
                                        <p:tgtEl>
                                          <p:spTgt spid="7"/>
                                        </p:tgtEl>
                                      </p:cBhvr>
                                    </p:animEffect>
                                  </p:childTnLst>
                                </p:cTn>
                              </p:par>
                              <p:par>
                                <p:cTn id="27" presetID="12" presetClass="entr" presetSubtype="4" fill="hold" grpId="0" nodeType="withEffect">
                                  <p:stCondLst>
                                    <p:cond delay="0"/>
                                  </p:stCondLst>
                                  <p:childTnLst>
                                    <p:set>
                                      <p:cBhvr>
                                        <p:cTn id="28" dur="1" fill="hold">
                                          <p:stCondLst>
                                            <p:cond delay="0"/>
                                          </p:stCondLst>
                                        </p:cTn>
                                        <p:tgtEl>
                                          <p:spTgt spid="8"/>
                                        </p:tgtEl>
                                        <p:attrNameLst>
                                          <p:attrName>style.visibility</p:attrName>
                                        </p:attrNameLst>
                                      </p:cBhvr>
                                      <p:to>
                                        <p:strVal val="visible"/>
                                      </p:to>
                                    </p:set>
                                    <p:anim calcmode="lin" valueType="num">
                                      <p:cBhvr additive="base">
                                        <p:cTn id="29" dur="500"/>
                                        <p:tgtEl>
                                          <p:spTgt spid="8"/>
                                        </p:tgtEl>
                                        <p:attrNameLst>
                                          <p:attrName>ppt_y</p:attrName>
                                        </p:attrNameLst>
                                      </p:cBhvr>
                                      <p:tavLst>
                                        <p:tav tm="0">
                                          <p:val>
                                            <p:strVal val="#ppt_y+#ppt_h*1.125000"/>
                                          </p:val>
                                        </p:tav>
                                        <p:tav tm="100000">
                                          <p:val>
                                            <p:strVal val="#ppt_y"/>
                                          </p:val>
                                        </p:tav>
                                      </p:tavLst>
                                    </p:anim>
                                    <p:animEffect transition="in" filter="wipe(up)">
                                      <p:cBhvr>
                                        <p:cTn id="3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
          <p:cNvSpPr txBox="1">
            <a:spLocks noChangeArrowheads="1"/>
          </p:cNvSpPr>
          <p:nvPr/>
        </p:nvSpPr>
        <p:spPr>
          <a:xfrm>
            <a:off x="971550" y="918845"/>
            <a:ext cx="2771775" cy="431800"/>
          </a:xfrm>
          <a:prstGeom prst="rect">
            <a:avLst/>
          </a:prstGeom>
          <a:effectLst>
            <a:outerShdw blurRad="50800" dist="38100" dir="5400000" sx="38000" sy="38000" algn="t" rotWithShape="0">
              <a:prstClr val="black">
                <a:alpha val="40000"/>
              </a:prstClr>
            </a:outerShdw>
          </a:effectLst>
        </p:spPr>
        <p:txBody>
          <a:bodyPr/>
          <a:lstStyle>
            <a:lvl1pPr>
              <a:spcBef>
                <a:spcPct val="0"/>
              </a:spcBef>
              <a:buNone/>
              <a:defRPr sz="6000">
                <a:solidFill>
                  <a:srgbClr val="004294"/>
                </a:solidFill>
                <a:latin typeface="方正大黑简体" panose="02010601030101010101" pitchFamily="65" charset="-122"/>
                <a:ea typeface="方正大黑简体" panose="02010601030101010101" pitchFamily="65" charset="-122"/>
                <a:cs typeface="+mj-cs"/>
              </a:defRPr>
            </a:lvl1pPr>
          </a:lstStyle>
          <a:p>
            <a:pPr eaLnBrk="1" fontAlgn="auto" hangingPunct="1">
              <a:spcAft>
                <a:spcPts val="0"/>
              </a:spcAft>
              <a:defRPr/>
            </a:pPr>
            <a:r>
              <a:rPr lang="zh-CN" altLang="en-US" sz="1800" dirty="0">
                <a:solidFill>
                  <a:schemeClr val="bg1">
                    <a:lumMod val="50000"/>
                  </a:schemeClr>
                </a:solidFill>
                <a:latin typeface="黑体" panose="02010609060101010101" charset="-122"/>
                <a:ea typeface="黑体" panose="02010609060101010101" charset="-122"/>
              </a:rPr>
              <a:t>随机实验</a:t>
            </a:r>
            <a:r>
              <a:rPr lang="en-US" altLang="zh-CN" sz="1800" dirty="0">
                <a:solidFill>
                  <a:schemeClr val="bg1">
                    <a:lumMod val="50000"/>
                  </a:schemeClr>
                </a:solidFill>
                <a:latin typeface="黑体" panose="02010609060101010101" charset="-122"/>
                <a:ea typeface="黑体" panose="02010609060101010101" charset="-122"/>
              </a:rPr>
              <a:t>-</a:t>
            </a:r>
            <a:r>
              <a:rPr lang="zh-CN" altLang="en-US" sz="1800" dirty="0">
                <a:solidFill>
                  <a:schemeClr val="bg1">
                    <a:lumMod val="50000"/>
                  </a:schemeClr>
                </a:solidFill>
                <a:latin typeface="黑体" panose="02010609060101010101" charset="-122"/>
                <a:ea typeface="黑体" panose="02010609060101010101" charset="-122"/>
              </a:rPr>
              <a:t>实验步骤</a:t>
            </a:r>
            <a:endParaRPr lang="en-US" altLang="zh-CN" sz="1800" dirty="0">
              <a:solidFill>
                <a:schemeClr val="bg1">
                  <a:lumMod val="50000"/>
                </a:schemeClr>
              </a:solidFill>
              <a:latin typeface="黑体" panose="02010609060101010101" charset="-122"/>
              <a:ea typeface="黑体" panose="02010609060101010101" charset="-122"/>
            </a:endParaRPr>
          </a:p>
          <a:p>
            <a:pPr eaLnBrk="1" fontAlgn="auto" hangingPunct="1">
              <a:spcAft>
                <a:spcPts val="0"/>
              </a:spcAft>
              <a:defRPr/>
            </a:pPr>
            <a:endParaRPr lang="en-US" altLang="zh-CN" sz="1800" dirty="0">
              <a:solidFill>
                <a:schemeClr val="bg1">
                  <a:lumMod val="50000"/>
                </a:schemeClr>
              </a:solidFill>
              <a:latin typeface="黑体" panose="02010609060101010101" charset="-122"/>
              <a:ea typeface="黑体" panose="02010609060101010101" charset="-122"/>
            </a:endParaRPr>
          </a:p>
        </p:txBody>
      </p:sp>
      <p:grpSp>
        <p:nvGrpSpPr>
          <p:cNvPr id="31" name="组合 30"/>
          <p:cNvGrpSpPr/>
          <p:nvPr/>
        </p:nvGrpSpPr>
        <p:grpSpPr bwMode="auto">
          <a:xfrm>
            <a:off x="611188" y="990600"/>
            <a:ext cx="360362" cy="288925"/>
            <a:chOff x="611560" y="990749"/>
            <a:chExt cx="360040" cy="288032"/>
          </a:xfrm>
        </p:grpSpPr>
        <p:sp>
          <p:nvSpPr>
            <p:cNvPr id="32" name="燕尾形 31"/>
            <p:cNvSpPr/>
            <p:nvPr/>
          </p:nvSpPr>
          <p:spPr>
            <a:xfrm>
              <a:off x="755893" y="990749"/>
              <a:ext cx="215707" cy="288032"/>
            </a:xfrm>
            <a:prstGeom prst="chevron">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solidFill>
              </a:endParaRPr>
            </a:p>
          </p:txBody>
        </p:sp>
        <p:sp>
          <p:nvSpPr>
            <p:cNvPr id="33" name="燕尾形 32"/>
            <p:cNvSpPr/>
            <p:nvPr/>
          </p:nvSpPr>
          <p:spPr>
            <a:xfrm>
              <a:off x="611560" y="990749"/>
              <a:ext cx="215707" cy="288032"/>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solidFill>
              </a:endParaRPr>
            </a:p>
          </p:txBody>
        </p:sp>
      </p:grpSp>
      <p:sp>
        <p:nvSpPr>
          <p:cNvPr id="2" name="文本框 1"/>
          <p:cNvSpPr txBox="1"/>
          <p:nvPr/>
        </p:nvSpPr>
        <p:spPr>
          <a:xfrm>
            <a:off x="683260" y="1674495"/>
            <a:ext cx="7579995" cy="3138170"/>
          </a:xfrm>
          <a:prstGeom prst="rect">
            <a:avLst/>
          </a:prstGeom>
          <a:noFill/>
        </p:spPr>
        <p:txBody>
          <a:bodyPr wrap="square" rtlCol="0">
            <a:spAutoFit/>
          </a:bodyPr>
          <a:lstStyle/>
          <a:p>
            <a:pPr algn="l"/>
            <a:r>
              <a:rPr lang="zh-CN" altLang="en-US">
                <a:latin typeface="幼圆" panose="02010509060101010101" charset="-122"/>
                <a:ea typeface="幼圆" panose="02010509060101010101" charset="-122"/>
                <a:cs typeface="幼圆" panose="02010509060101010101" charset="-122"/>
              </a:rPr>
              <a:t>阶段</a:t>
            </a:r>
            <a:r>
              <a:rPr lang="en-US" altLang="zh-CN">
                <a:latin typeface="幼圆" panose="02010509060101010101" charset="-122"/>
                <a:ea typeface="幼圆" panose="02010509060101010101" charset="-122"/>
                <a:cs typeface="幼圆" panose="02010509060101010101" charset="-122"/>
              </a:rPr>
              <a:t>1</a:t>
            </a:r>
            <a:r>
              <a:rPr lang="zh-CN" altLang="en-US">
                <a:latin typeface="幼圆" panose="02010509060101010101" charset="-122"/>
                <a:ea typeface="幼圆" panose="02010509060101010101" charset="-122"/>
                <a:cs typeface="幼圆" panose="02010509060101010101" charset="-122"/>
              </a:rPr>
              <a:t>：</a:t>
            </a:r>
          </a:p>
          <a:p>
            <a:pPr algn="l"/>
            <a:r>
              <a:rPr lang="zh-CN" altLang="en-US">
                <a:latin typeface="幼圆" panose="02010509060101010101" charset="-122"/>
                <a:ea typeface="幼圆" panose="02010509060101010101" charset="-122"/>
                <a:cs typeface="幼圆" panose="02010509060101010101" charset="-122"/>
              </a:rPr>
              <a:t>在第一次会议中，向与会者介绍实验步骤。参与者被要求发布两个要求他们的朋友执行的请求---预先设定的请求和自定义的请求。预设任务是一项调查任务，要求朋友完成简短调查或文档修订任务，要求朋友下载和修改文档。实验者帮助参与者集体讨论可能的自定义请求。</a:t>
            </a:r>
          </a:p>
          <a:p>
            <a:pPr algn="l"/>
            <a:endParaRPr lang="zh-CN" altLang="en-US">
              <a:latin typeface="幼圆" panose="02010509060101010101" charset="-122"/>
              <a:ea typeface="幼圆" panose="02010509060101010101" charset="-122"/>
              <a:cs typeface="幼圆" panose="02010509060101010101" charset="-122"/>
            </a:endParaRPr>
          </a:p>
          <a:p>
            <a:pPr algn="l"/>
            <a:r>
              <a:rPr lang="zh-CN" altLang="en-US">
                <a:latin typeface="幼圆" panose="02010509060101010101" charset="-122"/>
                <a:ea typeface="幼圆" panose="02010509060101010101" charset="-122"/>
                <a:cs typeface="幼圆" panose="02010509060101010101" charset="-122"/>
              </a:rPr>
              <a:t>参与者随后在Mobilyzr上创建帐户，该帐户随机将其分配到三种奖励类型条件中的一种。</a:t>
            </a:r>
          </a:p>
          <a:p>
            <a:pPr algn="l"/>
            <a:endParaRPr lang="zh-CN" altLang="en-US">
              <a:latin typeface="幼圆" panose="02010509060101010101" charset="-122"/>
              <a:ea typeface="幼圆" panose="02010509060101010101" charset="-122"/>
              <a:cs typeface="幼圆" panose="02010509060101010101" charset="-122"/>
            </a:endParaRPr>
          </a:p>
          <a:p>
            <a:pPr algn="l"/>
            <a:r>
              <a:rPr lang="zh-CN" altLang="en-US">
                <a:latin typeface="幼圆" panose="02010509060101010101" charset="-122"/>
                <a:ea typeface="幼圆" panose="02010509060101010101" charset="-122"/>
                <a:cs typeface="幼圆" panose="02010509060101010101" charset="-122"/>
              </a:rPr>
              <a:t>接下来，参与者创建任务请求，在Facebook上分享他们的请求，收集和审查对其请求的回复。</a:t>
            </a:r>
          </a:p>
        </p:txBody>
      </p:sp>
      <p:pic>
        <p:nvPicPr>
          <p:cNvPr id="13" name="图片 12"/>
          <p:cNvPicPr>
            <a:picLocks noChangeAspect="1"/>
          </p:cNvPicPr>
          <p:nvPr/>
        </p:nvPicPr>
        <p:blipFill>
          <a:blip r:embed="rId3"/>
          <a:stretch>
            <a:fillRect/>
          </a:stretch>
        </p:blipFill>
        <p:spPr>
          <a:xfrm>
            <a:off x="6501130" y="180340"/>
            <a:ext cx="2240280" cy="3238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400"/>
                                  </p:stCondLst>
                                  <p:childTnLst>
                                    <p:set>
                                      <p:cBhvr>
                                        <p:cTn id="6" dur="1" fill="hold">
                                          <p:stCondLst>
                                            <p:cond delay="0"/>
                                          </p:stCondLst>
                                        </p:cTn>
                                        <p:tgtEl>
                                          <p:spTgt spid="30"/>
                                        </p:tgtEl>
                                        <p:attrNameLst>
                                          <p:attrName>style.visibility</p:attrName>
                                        </p:attrNameLst>
                                      </p:cBhvr>
                                      <p:to>
                                        <p:strVal val="visible"/>
                                      </p:to>
                                    </p:set>
                                    <p:anim calcmode="lin" valueType="num">
                                      <p:cBhvr additive="base">
                                        <p:cTn id="7" dur="300" fill="hold"/>
                                        <p:tgtEl>
                                          <p:spTgt spid="30"/>
                                        </p:tgtEl>
                                        <p:attrNameLst>
                                          <p:attrName>ppt_x</p:attrName>
                                        </p:attrNameLst>
                                      </p:cBhvr>
                                      <p:tavLst>
                                        <p:tav tm="0">
                                          <p:val>
                                            <p:strVal val="0-#ppt_w/2"/>
                                          </p:val>
                                        </p:tav>
                                        <p:tav tm="100000">
                                          <p:val>
                                            <p:strVal val="#ppt_x"/>
                                          </p:val>
                                        </p:tav>
                                      </p:tavLst>
                                    </p:anim>
                                    <p:anim calcmode="lin" valueType="num">
                                      <p:cBhvr additive="base">
                                        <p:cTn id="8" dur="300" fill="hold"/>
                                        <p:tgtEl>
                                          <p:spTgt spid="30"/>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600"/>
                                  </p:stCondLst>
                                  <p:childTnLst>
                                    <p:set>
                                      <p:cBhvr>
                                        <p:cTn id="10" dur="1" fill="hold">
                                          <p:stCondLst>
                                            <p:cond delay="0"/>
                                          </p:stCondLst>
                                        </p:cTn>
                                        <p:tgtEl>
                                          <p:spTgt spid="31"/>
                                        </p:tgtEl>
                                        <p:attrNameLst>
                                          <p:attrName>style.visibility</p:attrName>
                                        </p:attrNameLst>
                                      </p:cBhvr>
                                      <p:to>
                                        <p:strVal val="visible"/>
                                      </p:to>
                                    </p:set>
                                    <p:anim calcmode="lin" valueType="num">
                                      <p:cBhvr additive="base">
                                        <p:cTn id="11" dur="300" fill="hold"/>
                                        <p:tgtEl>
                                          <p:spTgt spid="31"/>
                                        </p:tgtEl>
                                        <p:attrNameLst>
                                          <p:attrName>ppt_x</p:attrName>
                                        </p:attrNameLst>
                                      </p:cBhvr>
                                      <p:tavLst>
                                        <p:tav tm="0">
                                          <p:val>
                                            <p:strVal val="0-#ppt_w/2"/>
                                          </p:val>
                                        </p:tav>
                                        <p:tav tm="100000">
                                          <p:val>
                                            <p:strVal val="#ppt_x"/>
                                          </p:val>
                                        </p:tav>
                                      </p:tavLst>
                                    </p:anim>
                                    <p:anim calcmode="lin" valueType="num">
                                      <p:cBhvr additive="base">
                                        <p:cTn id="12" dur="300" fill="hold"/>
                                        <p:tgtEl>
                                          <p:spTgt spid="31"/>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circle(in)">
                                      <p:cBhvr>
                                        <p:cTn id="1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
          <p:cNvSpPr txBox="1">
            <a:spLocks noChangeArrowheads="1"/>
          </p:cNvSpPr>
          <p:nvPr/>
        </p:nvSpPr>
        <p:spPr>
          <a:xfrm>
            <a:off x="971550" y="918845"/>
            <a:ext cx="2771775" cy="431800"/>
          </a:xfrm>
          <a:prstGeom prst="rect">
            <a:avLst/>
          </a:prstGeom>
          <a:effectLst>
            <a:outerShdw blurRad="50800" dist="38100" dir="5400000" sx="38000" sy="38000" algn="t" rotWithShape="0">
              <a:prstClr val="black">
                <a:alpha val="40000"/>
              </a:prstClr>
            </a:outerShdw>
          </a:effectLst>
        </p:spPr>
        <p:txBody>
          <a:bodyPr/>
          <a:lstStyle>
            <a:lvl1pPr>
              <a:spcBef>
                <a:spcPct val="0"/>
              </a:spcBef>
              <a:buNone/>
              <a:defRPr sz="6000">
                <a:solidFill>
                  <a:srgbClr val="004294"/>
                </a:solidFill>
                <a:latin typeface="方正大黑简体" panose="02010601030101010101" pitchFamily="65" charset="-122"/>
                <a:ea typeface="方正大黑简体" panose="02010601030101010101" pitchFamily="65" charset="-122"/>
                <a:cs typeface="+mj-cs"/>
              </a:defRPr>
            </a:lvl1pPr>
          </a:lstStyle>
          <a:p>
            <a:pPr eaLnBrk="1" fontAlgn="auto" hangingPunct="1">
              <a:spcAft>
                <a:spcPts val="0"/>
              </a:spcAft>
              <a:defRPr/>
            </a:pPr>
            <a:r>
              <a:rPr lang="zh-CN" altLang="en-US" sz="1800" dirty="0">
                <a:solidFill>
                  <a:schemeClr val="bg1">
                    <a:lumMod val="50000"/>
                  </a:schemeClr>
                </a:solidFill>
                <a:latin typeface="黑体" panose="02010609060101010101" charset="-122"/>
                <a:ea typeface="黑体" panose="02010609060101010101" charset="-122"/>
              </a:rPr>
              <a:t>随机实验</a:t>
            </a:r>
            <a:r>
              <a:rPr lang="en-US" altLang="zh-CN" sz="1800" dirty="0">
                <a:solidFill>
                  <a:schemeClr val="bg1">
                    <a:lumMod val="50000"/>
                  </a:schemeClr>
                </a:solidFill>
                <a:latin typeface="黑体" panose="02010609060101010101" charset="-122"/>
                <a:ea typeface="黑体" panose="02010609060101010101" charset="-122"/>
              </a:rPr>
              <a:t>-</a:t>
            </a:r>
            <a:r>
              <a:rPr lang="zh-CN" altLang="en-US" sz="1800" dirty="0">
                <a:solidFill>
                  <a:schemeClr val="bg1">
                    <a:lumMod val="50000"/>
                  </a:schemeClr>
                </a:solidFill>
                <a:latin typeface="黑体" panose="02010609060101010101" charset="-122"/>
                <a:ea typeface="黑体" panose="02010609060101010101" charset="-122"/>
              </a:rPr>
              <a:t>实验步骤</a:t>
            </a:r>
            <a:endParaRPr lang="en-US" altLang="zh-CN" sz="1800" dirty="0">
              <a:solidFill>
                <a:schemeClr val="bg1">
                  <a:lumMod val="50000"/>
                </a:schemeClr>
              </a:solidFill>
              <a:latin typeface="黑体" panose="02010609060101010101" charset="-122"/>
              <a:ea typeface="黑体" panose="02010609060101010101" charset="-122"/>
            </a:endParaRPr>
          </a:p>
          <a:p>
            <a:pPr eaLnBrk="1" fontAlgn="auto" hangingPunct="1">
              <a:spcAft>
                <a:spcPts val="0"/>
              </a:spcAft>
              <a:defRPr/>
            </a:pPr>
            <a:endParaRPr lang="en-US" altLang="zh-CN" sz="1800" dirty="0">
              <a:solidFill>
                <a:schemeClr val="bg1">
                  <a:lumMod val="50000"/>
                </a:schemeClr>
              </a:solidFill>
              <a:latin typeface="黑体" panose="02010609060101010101" charset="-122"/>
              <a:ea typeface="黑体" panose="02010609060101010101" charset="-122"/>
            </a:endParaRPr>
          </a:p>
        </p:txBody>
      </p:sp>
      <p:grpSp>
        <p:nvGrpSpPr>
          <p:cNvPr id="31" name="组合 30"/>
          <p:cNvGrpSpPr/>
          <p:nvPr/>
        </p:nvGrpSpPr>
        <p:grpSpPr bwMode="auto">
          <a:xfrm>
            <a:off x="611188" y="990600"/>
            <a:ext cx="360362" cy="288925"/>
            <a:chOff x="611560" y="990749"/>
            <a:chExt cx="360040" cy="288032"/>
          </a:xfrm>
        </p:grpSpPr>
        <p:sp>
          <p:nvSpPr>
            <p:cNvPr id="32" name="燕尾形 31"/>
            <p:cNvSpPr/>
            <p:nvPr/>
          </p:nvSpPr>
          <p:spPr>
            <a:xfrm>
              <a:off x="755893" y="990749"/>
              <a:ext cx="215707" cy="288032"/>
            </a:xfrm>
            <a:prstGeom prst="chevron">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solidFill>
              </a:endParaRPr>
            </a:p>
          </p:txBody>
        </p:sp>
        <p:sp>
          <p:nvSpPr>
            <p:cNvPr id="33" name="燕尾形 32"/>
            <p:cNvSpPr/>
            <p:nvPr/>
          </p:nvSpPr>
          <p:spPr>
            <a:xfrm>
              <a:off x="611560" y="990749"/>
              <a:ext cx="215707" cy="288032"/>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solidFill>
              </a:endParaRPr>
            </a:p>
          </p:txBody>
        </p:sp>
      </p:grpSp>
      <p:sp>
        <p:nvSpPr>
          <p:cNvPr id="2" name="文本框 1"/>
          <p:cNvSpPr txBox="1"/>
          <p:nvPr/>
        </p:nvSpPr>
        <p:spPr>
          <a:xfrm>
            <a:off x="683260" y="1674495"/>
            <a:ext cx="7579995" cy="2306955"/>
          </a:xfrm>
          <a:prstGeom prst="rect">
            <a:avLst/>
          </a:prstGeom>
          <a:noFill/>
        </p:spPr>
        <p:txBody>
          <a:bodyPr wrap="square" rtlCol="0">
            <a:spAutoFit/>
          </a:bodyPr>
          <a:lstStyle/>
          <a:p>
            <a:pPr algn="l"/>
            <a:r>
              <a:rPr>
                <a:latin typeface="幼圆" panose="02010509060101010101" charset="-122"/>
                <a:ea typeface="幼圆" panose="02010509060101010101" charset="-122"/>
                <a:cs typeface="幼圆" panose="02010509060101010101" charset="-122"/>
              </a:rPr>
              <a:t>为了更容易地测量在发布请求并接收</a:t>
            </a:r>
            <a:r>
              <a:rPr lang="zh-CN">
                <a:latin typeface="幼圆" panose="02010509060101010101" charset="-122"/>
                <a:ea typeface="幼圆" panose="02010509060101010101" charset="-122"/>
                <a:cs typeface="幼圆" panose="02010509060101010101" charset="-122"/>
              </a:rPr>
              <a:t>回应</a:t>
            </a:r>
            <a:r>
              <a:rPr>
                <a:latin typeface="幼圆" panose="02010509060101010101" charset="-122"/>
                <a:ea typeface="幼圆" panose="02010509060101010101" charset="-122"/>
                <a:cs typeface="幼圆" panose="02010509060101010101" charset="-122"/>
              </a:rPr>
              <a:t>之后感知到与特定朋友的关系强度如何变化，参与者被要求在Facebook帖子上标记六个朋友，以将请求发给每个朋友。发布每个任务请求后，参与者立即完成一项调查，要求他们评估他们</a:t>
            </a:r>
            <a:r>
              <a:rPr lang="zh-CN">
                <a:latin typeface="幼圆" panose="02010509060101010101" charset="-122"/>
                <a:ea typeface="幼圆" panose="02010509060101010101" charset="-122"/>
                <a:cs typeface="幼圆" panose="02010509060101010101" charset="-122"/>
              </a:rPr>
              <a:t>在</a:t>
            </a:r>
            <a:r>
              <a:rPr>
                <a:latin typeface="幼圆" panose="02010509060101010101" charset="-122"/>
                <a:ea typeface="幼圆" panose="02010509060101010101" charset="-122"/>
                <a:cs typeface="幼圆" panose="02010509060101010101" charset="-122"/>
              </a:rPr>
              <a:t>帖子中标记的六个朋友的关系。</a:t>
            </a:r>
          </a:p>
          <a:p>
            <a:pPr algn="l"/>
            <a:r>
              <a:rPr>
                <a:latin typeface="幼圆" panose="02010509060101010101" charset="-122"/>
                <a:ea typeface="幼圆" panose="02010509060101010101" charset="-122"/>
                <a:cs typeface="幼圆" panose="02010509060101010101" charset="-122"/>
              </a:rPr>
              <a:t>具体而言，参与者被要求以1-100的比例回答以下问题：</a:t>
            </a:r>
          </a:p>
          <a:p>
            <a:pPr algn="l"/>
            <a:r>
              <a:rPr>
                <a:latin typeface="幼圆" panose="02010509060101010101" charset="-122"/>
                <a:ea typeface="幼圆" panose="02010509060101010101" charset="-122"/>
                <a:cs typeface="幼圆" panose="02010509060101010101" charset="-122"/>
              </a:rPr>
              <a:t>（1）</a:t>
            </a:r>
            <a:r>
              <a:rPr lang="zh-CN">
                <a:latin typeface="幼圆" panose="02010509060101010101" charset="-122"/>
                <a:ea typeface="幼圆" panose="02010509060101010101" charset="-122"/>
                <a:cs typeface="幼圆" panose="02010509060101010101" charset="-122"/>
              </a:rPr>
              <a:t>你和</a:t>
            </a:r>
            <a:r>
              <a:rPr>
                <a:latin typeface="幼圆" panose="02010509060101010101" charset="-122"/>
                <a:ea typeface="幼圆" panose="02010509060101010101" charset="-122"/>
                <a:cs typeface="幼圆" panose="02010509060101010101" charset="-122"/>
              </a:rPr>
              <a:t>这个人的关系有多</a:t>
            </a:r>
            <a:r>
              <a:rPr lang="zh-CN">
                <a:latin typeface="幼圆" panose="02010509060101010101" charset="-122"/>
                <a:ea typeface="幼圆" panose="02010509060101010101" charset="-122"/>
                <a:cs typeface="幼圆" panose="02010509060101010101" charset="-122"/>
              </a:rPr>
              <a:t>好</a:t>
            </a:r>
            <a:r>
              <a:rPr>
                <a:latin typeface="幼圆" panose="02010509060101010101" charset="-122"/>
                <a:ea typeface="幼圆" panose="02010509060101010101" charset="-122"/>
                <a:cs typeface="幼圆" panose="02010509060101010101" charset="-122"/>
              </a:rPr>
              <a:t>？</a:t>
            </a:r>
          </a:p>
          <a:p>
            <a:pPr algn="l"/>
            <a:r>
              <a:rPr>
                <a:latin typeface="幼圆" panose="02010509060101010101" charset="-122"/>
                <a:ea typeface="幼圆" panose="02010509060101010101" charset="-122"/>
                <a:cs typeface="幼圆" panose="02010509060101010101" charset="-122"/>
              </a:rPr>
              <a:t>（2）你有多关心这个人？</a:t>
            </a:r>
          </a:p>
          <a:p>
            <a:pPr algn="l"/>
            <a:r>
              <a:rPr>
                <a:latin typeface="幼圆" panose="02010509060101010101" charset="-122"/>
                <a:ea typeface="幼圆" panose="02010509060101010101" charset="-122"/>
                <a:cs typeface="幼圆" panose="02010509060101010101" charset="-122"/>
              </a:rPr>
              <a:t>（3）借给这个人100美元，有何感受？</a:t>
            </a:r>
          </a:p>
        </p:txBody>
      </p:sp>
      <p:pic>
        <p:nvPicPr>
          <p:cNvPr id="13" name="图片 12"/>
          <p:cNvPicPr>
            <a:picLocks noChangeAspect="1"/>
          </p:cNvPicPr>
          <p:nvPr/>
        </p:nvPicPr>
        <p:blipFill>
          <a:blip r:embed="rId3"/>
          <a:stretch>
            <a:fillRect/>
          </a:stretch>
        </p:blipFill>
        <p:spPr>
          <a:xfrm>
            <a:off x="6501130" y="180340"/>
            <a:ext cx="2240280" cy="3238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400"/>
                                  </p:stCondLst>
                                  <p:childTnLst>
                                    <p:set>
                                      <p:cBhvr>
                                        <p:cTn id="6" dur="1" fill="hold">
                                          <p:stCondLst>
                                            <p:cond delay="0"/>
                                          </p:stCondLst>
                                        </p:cTn>
                                        <p:tgtEl>
                                          <p:spTgt spid="30"/>
                                        </p:tgtEl>
                                        <p:attrNameLst>
                                          <p:attrName>style.visibility</p:attrName>
                                        </p:attrNameLst>
                                      </p:cBhvr>
                                      <p:to>
                                        <p:strVal val="visible"/>
                                      </p:to>
                                    </p:set>
                                    <p:anim calcmode="lin" valueType="num">
                                      <p:cBhvr additive="base">
                                        <p:cTn id="7" dur="300" fill="hold"/>
                                        <p:tgtEl>
                                          <p:spTgt spid="30"/>
                                        </p:tgtEl>
                                        <p:attrNameLst>
                                          <p:attrName>ppt_x</p:attrName>
                                        </p:attrNameLst>
                                      </p:cBhvr>
                                      <p:tavLst>
                                        <p:tav tm="0">
                                          <p:val>
                                            <p:strVal val="0-#ppt_w/2"/>
                                          </p:val>
                                        </p:tav>
                                        <p:tav tm="100000">
                                          <p:val>
                                            <p:strVal val="#ppt_x"/>
                                          </p:val>
                                        </p:tav>
                                      </p:tavLst>
                                    </p:anim>
                                    <p:anim calcmode="lin" valueType="num">
                                      <p:cBhvr additive="base">
                                        <p:cTn id="8" dur="300" fill="hold"/>
                                        <p:tgtEl>
                                          <p:spTgt spid="30"/>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600"/>
                                  </p:stCondLst>
                                  <p:childTnLst>
                                    <p:set>
                                      <p:cBhvr>
                                        <p:cTn id="10" dur="1" fill="hold">
                                          <p:stCondLst>
                                            <p:cond delay="0"/>
                                          </p:stCondLst>
                                        </p:cTn>
                                        <p:tgtEl>
                                          <p:spTgt spid="31"/>
                                        </p:tgtEl>
                                        <p:attrNameLst>
                                          <p:attrName>style.visibility</p:attrName>
                                        </p:attrNameLst>
                                      </p:cBhvr>
                                      <p:to>
                                        <p:strVal val="visible"/>
                                      </p:to>
                                    </p:set>
                                    <p:anim calcmode="lin" valueType="num">
                                      <p:cBhvr additive="base">
                                        <p:cTn id="11" dur="300" fill="hold"/>
                                        <p:tgtEl>
                                          <p:spTgt spid="31"/>
                                        </p:tgtEl>
                                        <p:attrNameLst>
                                          <p:attrName>ppt_x</p:attrName>
                                        </p:attrNameLst>
                                      </p:cBhvr>
                                      <p:tavLst>
                                        <p:tav tm="0">
                                          <p:val>
                                            <p:strVal val="0-#ppt_w/2"/>
                                          </p:val>
                                        </p:tav>
                                        <p:tav tm="100000">
                                          <p:val>
                                            <p:strVal val="#ppt_x"/>
                                          </p:val>
                                        </p:tav>
                                      </p:tavLst>
                                    </p:anim>
                                    <p:anim calcmode="lin" valueType="num">
                                      <p:cBhvr additive="base">
                                        <p:cTn id="12" dur="300" fill="hold"/>
                                        <p:tgtEl>
                                          <p:spTgt spid="31"/>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heel(1)">
                                      <p:cBhvr>
                                        <p:cTn id="1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
          <p:cNvSpPr txBox="1">
            <a:spLocks noChangeArrowheads="1"/>
          </p:cNvSpPr>
          <p:nvPr/>
        </p:nvSpPr>
        <p:spPr>
          <a:xfrm>
            <a:off x="971550" y="918845"/>
            <a:ext cx="2771775" cy="431800"/>
          </a:xfrm>
          <a:prstGeom prst="rect">
            <a:avLst/>
          </a:prstGeom>
          <a:effectLst>
            <a:outerShdw blurRad="50800" dist="38100" dir="5400000" sx="38000" sy="38000" algn="t" rotWithShape="0">
              <a:prstClr val="black">
                <a:alpha val="40000"/>
              </a:prstClr>
            </a:outerShdw>
          </a:effectLst>
        </p:spPr>
        <p:txBody>
          <a:bodyPr/>
          <a:lstStyle>
            <a:lvl1pPr>
              <a:spcBef>
                <a:spcPct val="0"/>
              </a:spcBef>
              <a:buNone/>
              <a:defRPr sz="6000">
                <a:solidFill>
                  <a:srgbClr val="004294"/>
                </a:solidFill>
                <a:latin typeface="方正大黑简体" panose="02010601030101010101" pitchFamily="65" charset="-122"/>
                <a:ea typeface="方正大黑简体" panose="02010601030101010101" pitchFamily="65" charset="-122"/>
                <a:cs typeface="+mj-cs"/>
              </a:defRPr>
            </a:lvl1pPr>
          </a:lstStyle>
          <a:p>
            <a:pPr eaLnBrk="1" fontAlgn="auto" hangingPunct="1">
              <a:spcAft>
                <a:spcPts val="0"/>
              </a:spcAft>
              <a:defRPr/>
            </a:pPr>
            <a:r>
              <a:rPr lang="zh-CN" altLang="en-US" sz="1800" dirty="0">
                <a:solidFill>
                  <a:schemeClr val="bg1">
                    <a:lumMod val="50000"/>
                  </a:schemeClr>
                </a:solidFill>
                <a:latin typeface="黑体" panose="02010609060101010101" charset="-122"/>
                <a:ea typeface="黑体" panose="02010609060101010101" charset="-122"/>
              </a:rPr>
              <a:t>随机实验</a:t>
            </a:r>
            <a:r>
              <a:rPr lang="en-US" altLang="zh-CN" sz="1800" dirty="0">
                <a:solidFill>
                  <a:schemeClr val="bg1">
                    <a:lumMod val="50000"/>
                  </a:schemeClr>
                </a:solidFill>
                <a:latin typeface="黑体" panose="02010609060101010101" charset="-122"/>
                <a:ea typeface="黑体" panose="02010609060101010101" charset="-122"/>
              </a:rPr>
              <a:t>-</a:t>
            </a:r>
            <a:r>
              <a:rPr lang="zh-CN" altLang="en-US" sz="1800" dirty="0">
                <a:solidFill>
                  <a:schemeClr val="bg1">
                    <a:lumMod val="50000"/>
                  </a:schemeClr>
                </a:solidFill>
                <a:latin typeface="黑体" panose="02010609060101010101" charset="-122"/>
                <a:ea typeface="黑体" panose="02010609060101010101" charset="-122"/>
              </a:rPr>
              <a:t>实验步骤</a:t>
            </a:r>
            <a:endParaRPr lang="en-US" altLang="zh-CN" sz="1800" dirty="0">
              <a:solidFill>
                <a:schemeClr val="bg1">
                  <a:lumMod val="50000"/>
                </a:schemeClr>
              </a:solidFill>
              <a:latin typeface="黑体" panose="02010609060101010101" charset="-122"/>
              <a:ea typeface="黑体" panose="02010609060101010101" charset="-122"/>
            </a:endParaRPr>
          </a:p>
          <a:p>
            <a:pPr eaLnBrk="1" fontAlgn="auto" hangingPunct="1">
              <a:spcAft>
                <a:spcPts val="0"/>
              </a:spcAft>
              <a:defRPr/>
            </a:pPr>
            <a:endParaRPr lang="en-US" altLang="zh-CN" sz="1800" dirty="0">
              <a:solidFill>
                <a:schemeClr val="bg1">
                  <a:lumMod val="50000"/>
                </a:schemeClr>
              </a:solidFill>
              <a:latin typeface="黑体" panose="02010609060101010101" charset="-122"/>
              <a:ea typeface="黑体" panose="02010609060101010101" charset="-122"/>
            </a:endParaRPr>
          </a:p>
        </p:txBody>
      </p:sp>
      <p:grpSp>
        <p:nvGrpSpPr>
          <p:cNvPr id="31" name="组合 30"/>
          <p:cNvGrpSpPr/>
          <p:nvPr/>
        </p:nvGrpSpPr>
        <p:grpSpPr bwMode="auto">
          <a:xfrm>
            <a:off x="611188" y="990600"/>
            <a:ext cx="360362" cy="288925"/>
            <a:chOff x="611560" y="990749"/>
            <a:chExt cx="360040" cy="288032"/>
          </a:xfrm>
        </p:grpSpPr>
        <p:sp>
          <p:nvSpPr>
            <p:cNvPr id="32" name="燕尾形 31"/>
            <p:cNvSpPr/>
            <p:nvPr/>
          </p:nvSpPr>
          <p:spPr>
            <a:xfrm>
              <a:off x="755893" y="990749"/>
              <a:ext cx="215707" cy="288032"/>
            </a:xfrm>
            <a:prstGeom prst="chevron">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solidFill>
              </a:endParaRPr>
            </a:p>
          </p:txBody>
        </p:sp>
        <p:sp>
          <p:nvSpPr>
            <p:cNvPr id="33" name="燕尾形 32"/>
            <p:cNvSpPr/>
            <p:nvPr/>
          </p:nvSpPr>
          <p:spPr>
            <a:xfrm>
              <a:off x="611560" y="990749"/>
              <a:ext cx="215707" cy="288032"/>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solidFill>
              </a:endParaRPr>
            </a:p>
          </p:txBody>
        </p:sp>
      </p:grpSp>
      <p:sp>
        <p:nvSpPr>
          <p:cNvPr id="2" name="文本框 1"/>
          <p:cNvSpPr txBox="1"/>
          <p:nvPr/>
        </p:nvSpPr>
        <p:spPr>
          <a:xfrm>
            <a:off x="782320" y="2122170"/>
            <a:ext cx="7579995" cy="1198880"/>
          </a:xfrm>
          <a:prstGeom prst="rect">
            <a:avLst/>
          </a:prstGeom>
          <a:noFill/>
        </p:spPr>
        <p:txBody>
          <a:bodyPr wrap="square" rtlCol="0">
            <a:spAutoFit/>
          </a:bodyPr>
          <a:lstStyle/>
          <a:p>
            <a:pPr algn="l"/>
            <a:r>
              <a:rPr>
                <a:latin typeface="幼圆" panose="02010509060101010101" charset="-122"/>
                <a:ea typeface="幼圆" panose="02010509060101010101" charset="-122"/>
                <a:cs typeface="幼圆" panose="02010509060101010101" charset="-122"/>
              </a:rPr>
              <a:t>在</a:t>
            </a:r>
            <a:r>
              <a:rPr lang="zh-CN">
                <a:latin typeface="幼圆" panose="02010509060101010101" charset="-122"/>
                <a:ea typeface="幼圆" panose="02010509060101010101" charset="-122"/>
                <a:cs typeface="幼圆" panose="02010509060101010101" charset="-122"/>
              </a:rPr>
              <a:t>第一次</a:t>
            </a:r>
            <a:r>
              <a:rPr>
                <a:latin typeface="幼圆" panose="02010509060101010101" charset="-122"/>
                <a:ea typeface="幼圆" panose="02010509060101010101" charset="-122"/>
                <a:cs typeface="幼圆" panose="02010509060101010101" charset="-122"/>
              </a:rPr>
              <a:t>会议后的三天，参与者被要求重复该过程以进行第二次自定义任务。换句话说，他们必须在Mobilyzr上创建请求，在Facebook上分享任务并再次标记六个朋友，然后为这六个朋友</a:t>
            </a:r>
            <a:r>
              <a:rPr lang="zh-CN">
                <a:latin typeface="幼圆" panose="02010509060101010101" charset="-122"/>
                <a:ea typeface="幼圆" panose="02010509060101010101" charset="-122"/>
                <a:cs typeface="幼圆" panose="02010509060101010101" charset="-122"/>
              </a:rPr>
              <a:t>完成</a:t>
            </a:r>
            <a:r>
              <a:rPr>
                <a:latin typeface="幼圆" panose="02010509060101010101" charset="-122"/>
                <a:ea typeface="幼圆" panose="02010509060101010101" charset="-122"/>
                <a:cs typeface="幼圆" panose="02010509060101010101" charset="-122"/>
              </a:rPr>
              <a:t>关系强度调查。为了确保参与者的跟进，我们发送了一封提醒电子邮件。</a:t>
            </a:r>
          </a:p>
        </p:txBody>
      </p:sp>
      <p:pic>
        <p:nvPicPr>
          <p:cNvPr id="13" name="图片 12"/>
          <p:cNvPicPr>
            <a:picLocks noChangeAspect="1"/>
          </p:cNvPicPr>
          <p:nvPr/>
        </p:nvPicPr>
        <p:blipFill>
          <a:blip r:embed="rId3"/>
          <a:stretch>
            <a:fillRect/>
          </a:stretch>
        </p:blipFill>
        <p:spPr>
          <a:xfrm>
            <a:off x="6501130" y="180340"/>
            <a:ext cx="2240280" cy="3238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400"/>
                                  </p:stCondLst>
                                  <p:childTnLst>
                                    <p:set>
                                      <p:cBhvr>
                                        <p:cTn id="6" dur="1" fill="hold">
                                          <p:stCondLst>
                                            <p:cond delay="0"/>
                                          </p:stCondLst>
                                        </p:cTn>
                                        <p:tgtEl>
                                          <p:spTgt spid="30"/>
                                        </p:tgtEl>
                                        <p:attrNameLst>
                                          <p:attrName>style.visibility</p:attrName>
                                        </p:attrNameLst>
                                      </p:cBhvr>
                                      <p:to>
                                        <p:strVal val="visible"/>
                                      </p:to>
                                    </p:set>
                                    <p:anim calcmode="lin" valueType="num">
                                      <p:cBhvr additive="base">
                                        <p:cTn id="7" dur="300" fill="hold"/>
                                        <p:tgtEl>
                                          <p:spTgt spid="30"/>
                                        </p:tgtEl>
                                        <p:attrNameLst>
                                          <p:attrName>ppt_x</p:attrName>
                                        </p:attrNameLst>
                                      </p:cBhvr>
                                      <p:tavLst>
                                        <p:tav tm="0">
                                          <p:val>
                                            <p:strVal val="0-#ppt_w/2"/>
                                          </p:val>
                                        </p:tav>
                                        <p:tav tm="100000">
                                          <p:val>
                                            <p:strVal val="#ppt_x"/>
                                          </p:val>
                                        </p:tav>
                                      </p:tavLst>
                                    </p:anim>
                                    <p:anim calcmode="lin" valueType="num">
                                      <p:cBhvr additive="base">
                                        <p:cTn id="8" dur="300" fill="hold"/>
                                        <p:tgtEl>
                                          <p:spTgt spid="30"/>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600"/>
                                  </p:stCondLst>
                                  <p:childTnLst>
                                    <p:set>
                                      <p:cBhvr>
                                        <p:cTn id="10" dur="1" fill="hold">
                                          <p:stCondLst>
                                            <p:cond delay="0"/>
                                          </p:stCondLst>
                                        </p:cTn>
                                        <p:tgtEl>
                                          <p:spTgt spid="31"/>
                                        </p:tgtEl>
                                        <p:attrNameLst>
                                          <p:attrName>style.visibility</p:attrName>
                                        </p:attrNameLst>
                                      </p:cBhvr>
                                      <p:to>
                                        <p:strVal val="visible"/>
                                      </p:to>
                                    </p:set>
                                    <p:anim calcmode="lin" valueType="num">
                                      <p:cBhvr additive="base">
                                        <p:cTn id="11" dur="300" fill="hold"/>
                                        <p:tgtEl>
                                          <p:spTgt spid="31"/>
                                        </p:tgtEl>
                                        <p:attrNameLst>
                                          <p:attrName>ppt_x</p:attrName>
                                        </p:attrNameLst>
                                      </p:cBhvr>
                                      <p:tavLst>
                                        <p:tav tm="0">
                                          <p:val>
                                            <p:strVal val="0-#ppt_w/2"/>
                                          </p:val>
                                        </p:tav>
                                        <p:tav tm="100000">
                                          <p:val>
                                            <p:strVal val="#ppt_x"/>
                                          </p:val>
                                        </p:tav>
                                      </p:tavLst>
                                    </p:anim>
                                    <p:anim calcmode="lin" valueType="num">
                                      <p:cBhvr additive="base">
                                        <p:cTn id="12" dur="300" fill="hold"/>
                                        <p:tgtEl>
                                          <p:spTgt spid="31"/>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8" presetClass="entr" presetSubtype="16"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diamond(in)">
                                      <p:cBhvr>
                                        <p:cTn id="1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971550" y="919480"/>
            <a:ext cx="2771775" cy="431165"/>
          </a:xfrm>
          <a:prstGeom prst="rect">
            <a:avLst/>
          </a:prstGeom>
          <a:effectLst>
            <a:outerShdw blurRad="50800" dist="38100" dir="5400000" sx="38000" sy="38000" algn="t" rotWithShape="0">
              <a:prstClr val="black">
                <a:alpha val="40000"/>
              </a:prstClr>
            </a:outerShdw>
          </a:effectLst>
        </p:spPr>
        <p:txBody>
          <a:bodyPr/>
          <a:lstStyle>
            <a:lvl1pPr>
              <a:spcBef>
                <a:spcPct val="0"/>
              </a:spcBef>
              <a:buNone/>
              <a:defRPr sz="6000">
                <a:solidFill>
                  <a:srgbClr val="004294"/>
                </a:solidFill>
                <a:latin typeface="方正大黑简体" panose="02010601030101010101" pitchFamily="65" charset="-122"/>
                <a:ea typeface="方正大黑简体" panose="02010601030101010101" pitchFamily="65" charset="-122"/>
                <a:cs typeface="+mj-cs"/>
              </a:defRPr>
            </a:lvl1pPr>
          </a:lstStyle>
          <a:p>
            <a:pPr eaLnBrk="1" fontAlgn="auto" hangingPunct="1">
              <a:spcAft>
                <a:spcPts val="0"/>
              </a:spcAft>
              <a:defRPr/>
            </a:pPr>
            <a:r>
              <a:rPr lang="en-US" altLang="zh-CN" sz="1800" dirty="0">
                <a:solidFill>
                  <a:schemeClr val="bg1">
                    <a:lumMod val="50000"/>
                  </a:schemeClr>
                </a:solidFill>
                <a:latin typeface="黑体" panose="02010609060101010101" charset="-122"/>
                <a:ea typeface="黑体" panose="02010609060101010101" charset="-122"/>
              </a:rPr>
              <a:t>Contents</a:t>
            </a:r>
          </a:p>
        </p:txBody>
      </p:sp>
      <p:grpSp>
        <p:nvGrpSpPr>
          <p:cNvPr id="3" name="组合 2"/>
          <p:cNvGrpSpPr/>
          <p:nvPr/>
        </p:nvGrpSpPr>
        <p:grpSpPr bwMode="auto">
          <a:xfrm>
            <a:off x="611188" y="990600"/>
            <a:ext cx="360362" cy="288925"/>
            <a:chOff x="611560" y="990749"/>
            <a:chExt cx="360040" cy="288032"/>
          </a:xfrm>
        </p:grpSpPr>
        <p:sp>
          <p:nvSpPr>
            <p:cNvPr id="4" name="燕尾形 3"/>
            <p:cNvSpPr/>
            <p:nvPr/>
          </p:nvSpPr>
          <p:spPr>
            <a:xfrm>
              <a:off x="755893" y="990749"/>
              <a:ext cx="215707" cy="288032"/>
            </a:xfrm>
            <a:prstGeom prst="chevron">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solidFill>
              </a:endParaRPr>
            </a:p>
          </p:txBody>
        </p:sp>
        <p:sp>
          <p:nvSpPr>
            <p:cNvPr id="5" name="燕尾形 4"/>
            <p:cNvSpPr/>
            <p:nvPr/>
          </p:nvSpPr>
          <p:spPr>
            <a:xfrm>
              <a:off x="611560" y="990749"/>
              <a:ext cx="215707" cy="288032"/>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solidFill>
              </a:endParaRPr>
            </a:p>
          </p:txBody>
        </p:sp>
      </p:grpSp>
      <p:grpSp>
        <p:nvGrpSpPr>
          <p:cNvPr id="6" name="组合 5"/>
          <p:cNvGrpSpPr/>
          <p:nvPr/>
        </p:nvGrpSpPr>
        <p:grpSpPr bwMode="auto">
          <a:xfrm>
            <a:off x="2679699" y="1627543"/>
            <a:ext cx="3908524" cy="311906"/>
            <a:chOff x="2627783" y="1990815"/>
            <a:chExt cx="3909861" cy="192169"/>
          </a:xfrm>
        </p:grpSpPr>
        <p:sp>
          <p:nvSpPr>
            <p:cNvPr id="7" name="Rectangle 6"/>
            <p:cNvSpPr>
              <a:spLocks noChangeArrowheads="1"/>
            </p:cNvSpPr>
            <p:nvPr/>
          </p:nvSpPr>
          <p:spPr bwMode="auto">
            <a:xfrm>
              <a:off x="2880283" y="2002691"/>
              <a:ext cx="2061280" cy="170577"/>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eaLnBrk="1" fontAlgn="auto" hangingPunct="1">
                <a:spcBef>
                  <a:spcPts val="0"/>
                </a:spcBef>
                <a:spcAft>
                  <a:spcPts val="0"/>
                </a:spcAft>
                <a:defRPr/>
              </a:pPr>
              <a:r>
                <a:rPr lang="zh-CN" altLang="zh-CN" sz="1800" dirty="0">
                  <a:solidFill>
                    <a:schemeClr val="tx1">
                      <a:lumMod val="85000"/>
                      <a:lumOff val="15000"/>
                    </a:schemeClr>
                  </a:solidFill>
                  <a:latin typeface="微软雅黑" panose="020B0503020204020204" pitchFamily="34" charset="-122"/>
                  <a:ea typeface="微软雅黑" panose="020B0503020204020204" pitchFamily="34" charset="-122"/>
                </a:rPr>
                <a:t>研究背景</a:t>
              </a:r>
            </a:p>
          </p:txBody>
        </p:sp>
        <p:sp>
          <p:nvSpPr>
            <p:cNvPr id="8" name="Freeform 90"/>
            <p:cNvSpPr/>
            <p:nvPr/>
          </p:nvSpPr>
          <p:spPr bwMode="auto">
            <a:xfrm>
              <a:off x="2878695" y="2182984"/>
              <a:ext cx="3387297" cy="0"/>
            </a:xfrm>
            <a:custGeom>
              <a:avLst/>
              <a:gdLst>
                <a:gd name="T0" fmla="*/ 0 w 2133"/>
                <a:gd name="T1" fmla="*/ 2133 w 2133"/>
                <a:gd name="T2" fmla="*/ 0 w 2133"/>
              </a:gdLst>
              <a:ahLst/>
              <a:cxnLst>
                <a:cxn ang="0">
                  <a:pos x="T0" y="0"/>
                </a:cxn>
                <a:cxn ang="0">
                  <a:pos x="T1" y="0"/>
                </a:cxn>
                <a:cxn ang="0">
                  <a:pos x="T2" y="0"/>
                </a:cxn>
              </a:cxnLst>
              <a:rect l="0" t="0" r="r" b="b"/>
              <a:pathLst>
                <a:path w="2133">
                  <a:moveTo>
                    <a:pt x="0" y="0"/>
                  </a:moveTo>
                  <a:lnTo>
                    <a:pt x="2133" y="0"/>
                  </a:lnTo>
                  <a:lnTo>
                    <a:pt x="0" y="0"/>
                  </a:lnTo>
                  <a:close/>
                </a:path>
              </a:pathLst>
            </a:custGeom>
            <a:no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9" name="Line 91"/>
            <p:cNvSpPr>
              <a:spLocks noChangeShapeType="1"/>
            </p:cNvSpPr>
            <p:nvPr/>
          </p:nvSpPr>
          <p:spPr bwMode="auto">
            <a:xfrm>
              <a:off x="2878695" y="2182984"/>
              <a:ext cx="3387297" cy="0"/>
            </a:xfrm>
            <a:prstGeom prst="line">
              <a:avLst/>
            </a:prstGeom>
            <a:noFill/>
            <a:ln w="2" cap="flat">
              <a:solidFill>
                <a:srgbClr val="FFFFFF"/>
              </a:solidFill>
              <a:prstDash val="solid"/>
              <a:miter lim="800000"/>
            </a:ln>
          </p:spPr>
          <p:txBody>
            <a:bodyPr/>
            <a:lstStyle/>
            <a:p>
              <a:pPr eaLnBrk="1" fontAlgn="auto" hangingPunct="1">
                <a:spcBef>
                  <a:spcPts val="0"/>
                </a:spcBef>
                <a:spcAft>
                  <a:spcPts val="0"/>
                </a:spcAft>
                <a:defRPr/>
              </a:pPr>
              <a:endParaRPr lang="zh-CN" altLang="en-US">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10" name="Rectangle 100"/>
            <p:cNvSpPr>
              <a:spLocks noChangeArrowheads="1"/>
            </p:cNvSpPr>
            <p:nvPr/>
          </p:nvSpPr>
          <p:spPr bwMode="auto">
            <a:xfrm>
              <a:off x="6238993" y="2040172"/>
              <a:ext cx="298651" cy="11377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eaLnBrk="1" fontAlgn="auto" hangingPunct="1">
                <a:spcBef>
                  <a:spcPts val="0"/>
                </a:spcBef>
                <a:spcAft>
                  <a:spcPts val="0"/>
                </a:spcAft>
                <a:defRPr/>
              </a:pPr>
              <a:r>
                <a:rPr lang="zh-CN" altLang="zh-CN" sz="1200" dirty="0" smtClean="0">
                  <a:solidFill>
                    <a:schemeClr val="tx1">
                      <a:lumMod val="85000"/>
                      <a:lumOff val="15000"/>
                    </a:schemeClr>
                  </a:solidFill>
                  <a:latin typeface="微软雅黑" panose="020B0503020204020204" pitchFamily="34" charset="-122"/>
                  <a:ea typeface="微软雅黑" panose="020B0503020204020204" pitchFamily="34" charset="-122"/>
                </a:rPr>
                <a:t>0</a:t>
              </a:r>
              <a:r>
                <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rPr>
                <a:t>1</a:t>
              </a:r>
              <a:endParaRPr lang="zh-CN" altLang="zh-CN"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11" name="Rectangle 101"/>
            <p:cNvSpPr>
              <a:spLocks noChangeArrowheads="1"/>
            </p:cNvSpPr>
            <p:nvPr/>
          </p:nvSpPr>
          <p:spPr bwMode="auto">
            <a:xfrm>
              <a:off x="6323161" y="1990815"/>
              <a:ext cx="90518" cy="170662"/>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eaLnBrk="1" fontAlgn="auto" hangingPunct="1">
                <a:spcBef>
                  <a:spcPts val="0"/>
                </a:spcBef>
                <a:spcAft>
                  <a:spcPts val="0"/>
                </a:spcAft>
                <a:defRPr/>
              </a:pPr>
              <a:endParaRPr lang="zh-CN" altLang="zh-CN" dirty="0">
                <a:solidFill>
                  <a:schemeClr val="tx1">
                    <a:lumMod val="85000"/>
                    <a:lumOff val="15000"/>
                  </a:schemeClr>
                </a:solidFill>
                <a:latin typeface="微软雅黑" panose="020B0503020204020204" pitchFamily="34" charset="-122"/>
                <a:ea typeface="微软雅黑" panose="020B0503020204020204" pitchFamily="34" charset="-122"/>
              </a:endParaRPr>
            </a:p>
          </p:txBody>
        </p:sp>
        <p:cxnSp>
          <p:nvCxnSpPr>
            <p:cNvPr id="12" name="直接连接符 11"/>
            <p:cNvCxnSpPr/>
            <p:nvPr/>
          </p:nvCxnSpPr>
          <p:spPr bwMode="auto">
            <a:xfrm>
              <a:off x="3996677" y="2173267"/>
              <a:ext cx="2403121" cy="9717"/>
            </a:xfrm>
            <a:prstGeom prst="line">
              <a:avLst/>
            </a:prstGeom>
            <a:ln w="12700">
              <a:solidFill>
                <a:schemeClr val="accent6">
                  <a:lumMod val="75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8253" name="组合 12"/>
            <p:cNvGrpSpPr/>
            <p:nvPr/>
          </p:nvGrpSpPr>
          <p:grpSpPr bwMode="auto">
            <a:xfrm>
              <a:off x="2627783" y="1995807"/>
              <a:ext cx="215974" cy="145227"/>
              <a:chOff x="2483768" y="1851314"/>
              <a:chExt cx="359957" cy="290451"/>
            </a:xfrm>
          </p:grpSpPr>
          <p:sp>
            <p:nvSpPr>
              <p:cNvPr id="14" name="燕尾形 13"/>
              <p:cNvSpPr/>
              <p:nvPr/>
            </p:nvSpPr>
            <p:spPr>
              <a:xfrm>
                <a:off x="2626692" y="1851315"/>
                <a:ext cx="217033" cy="290450"/>
              </a:xfrm>
              <a:prstGeom prst="chevron">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solidFill>
                </a:endParaRPr>
              </a:p>
            </p:txBody>
          </p:sp>
          <p:sp>
            <p:nvSpPr>
              <p:cNvPr id="15" name="燕尾形 14"/>
              <p:cNvSpPr/>
              <p:nvPr/>
            </p:nvSpPr>
            <p:spPr>
              <a:xfrm>
                <a:off x="2483768" y="1851314"/>
                <a:ext cx="217033" cy="290450"/>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solidFill>
                </a:endParaRPr>
              </a:p>
            </p:txBody>
          </p:sp>
        </p:grpSp>
      </p:grpSp>
      <p:grpSp>
        <p:nvGrpSpPr>
          <p:cNvPr id="16" name="组合 15"/>
          <p:cNvGrpSpPr/>
          <p:nvPr/>
        </p:nvGrpSpPr>
        <p:grpSpPr bwMode="auto">
          <a:xfrm>
            <a:off x="2666365" y="2139703"/>
            <a:ext cx="3993868" cy="425090"/>
            <a:chOff x="2878695" y="2008021"/>
            <a:chExt cx="3730983" cy="175174"/>
          </a:xfrm>
        </p:grpSpPr>
        <p:sp>
          <p:nvSpPr>
            <p:cNvPr id="17" name="Rectangle 6"/>
            <p:cNvSpPr>
              <a:spLocks noChangeArrowheads="1"/>
            </p:cNvSpPr>
            <p:nvPr/>
          </p:nvSpPr>
          <p:spPr bwMode="auto">
            <a:xfrm>
              <a:off x="3125467" y="2036148"/>
              <a:ext cx="2062868" cy="114890"/>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eaLnBrk="1" fontAlgn="auto" hangingPunct="1">
                <a:spcBef>
                  <a:spcPts val="0"/>
                </a:spcBef>
                <a:spcAft>
                  <a:spcPts val="0"/>
                </a:spcAft>
                <a:defRPr/>
              </a:pPr>
              <a:r>
                <a:rPr lang="zh-CN" altLang="zh-CN" sz="1800" dirty="0">
                  <a:solidFill>
                    <a:schemeClr val="tx1">
                      <a:lumMod val="85000"/>
                      <a:lumOff val="15000"/>
                    </a:schemeClr>
                  </a:solidFill>
                  <a:latin typeface="微软雅黑" panose="020B0503020204020204" pitchFamily="34" charset="-122"/>
                  <a:ea typeface="微软雅黑" panose="020B0503020204020204" pitchFamily="34" charset="-122"/>
                </a:rPr>
                <a:t>问题假设</a:t>
              </a:r>
            </a:p>
          </p:txBody>
        </p:sp>
        <p:sp>
          <p:nvSpPr>
            <p:cNvPr id="18" name="Freeform 90"/>
            <p:cNvSpPr/>
            <p:nvPr/>
          </p:nvSpPr>
          <p:spPr bwMode="auto">
            <a:xfrm>
              <a:off x="2878695" y="2183195"/>
              <a:ext cx="3387297" cy="0"/>
            </a:xfrm>
            <a:custGeom>
              <a:avLst/>
              <a:gdLst>
                <a:gd name="T0" fmla="*/ 0 w 2133"/>
                <a:gd name="T1" fmla="*/ 2133 w 2133"/>
                <a:gd name="T2" fmla="*/ 0 w 2133"/>
              </a:gdLst>
              <a:ahLst/>
              <a:cxnLst>
                <a:cxn ang="0">
                  <a:pos x="T0" y="0"/>
                </a:cxn>
                <a:cxn ang="0">
                  <a:pos x="T1" y="0"/>
                </a:cxn>
                <a:cxn ang="0">
                  <a:pos x="T2" y="0"/>
                </a:cxn>
              </a:cxnLst>
              <a:rect l="0" t="0" r="r" b="b"/>
              <a:pathLst>
                <a:path w="2133">
                  <a:moveTo>
                    <a:pt x="0" y="0"/>
                  </a:moveTo>
                  <a:lnTo>
                    <a:pt x="2133" y="0"/>
                  </a:lnTo>
                  <a:lnTo>
                    <a:pt x="0" y="0"/>
                  </a:lnTo>
                  <a:close/>
                </a:path>
              </a:pathLst>
            </a:custGeom>
            <a:no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19" name="Line 91"/>
            <p:cNvSpPr>
              <a:spLocks noChangeShapeType="1"/>
            </p:cNvSpPr>
            <p:nvPr/>
          </p:nvSpPr>
          <p:spPr bwMode="auto">
            <a:xfrm>
              <a:off x="2878695" y="2183195"/>
              <a:ext cx="3387297" cy="0"/>
            </a:xfrm>
            <a:prstGeom prst="line">
              <a:avLst/>
            </a:prstGeom>
            <a:noFill/>
            <a:ln w="2" cap="flat">
              <a:solidFill>
                <a:srgbClr val="FFFFFF"/>
              </a:solidFill>
              <a:prstDash val="solid"/>
              <a:miter lim="800000"/>
            </a:ln>
          </p:spPr>
          <p:txBody>
            <a:bodyPr/>
            <a:lstStyle/>
            <a:p>
              <a:pPr eaLnBrk="1" fontAlgn="auto" hangingPunct="1">
                <a:spcBef>
                  <a:spcPts val="0"/>
                </a:spcBef>
                <a:spcAft>
                  <a:spcPts val="0"/>
                </a:spcAft>
                <a:defRPr/>
              </a:pPr>
              <a:endParaRPr lang="zh-CN" altLang="en-US">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20" name="Rectangle 100"/>
            <p:cNvSpPr>
              <a:spLocks noChangeArrowheads="1"/>
            </p:cNvSpPr>
            <p:nvPr/>
          </p:nvSpPr>
          <p:spPr bwMode="auto">
            <a:xfrm>
              <a:off x="6237407" y="2080796"/>
              <a:ext cx="372271" cy="76632"/>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eaLnBrk="1" fontAlgn="auto" hangingPunct="1">
                <a:spcBef>
                  <a:spcPts val="0"/>
                </a:spcBef>
                <a:spcAft>
                  <a:spcPts val="0"/>
                </a:spcAft>
                <a:defRPr/>
              </a:pPr>
              <a:r>
                <a:rPr lang="zh-CN" altLang="zh-CN" sz="1200" dirty="0" smtClean="0">
                  <a:solidFill>
                    <a:schemeClr val="tx1">
                      <a:lumMod val="85000"/>
                      <a:lumOff val="15000"/>
                    </a:schemeClr>
                  </a:solidFill>
                  <a:latin typeface="微软雅黑" panose="020B0503020204020204" pitchFamily="34" charset="-122"/>
                  <a:ea typeface="微软雅黑" panose="020B0503020204020204" pitchFamily="34" charset="-122"/>
                </a:rPr>
                <a:t>0</a:t>
              </a:r>
              <a:r>
                <a:rPr lang="en-US" altLang="zh-CN" sz="1200" dirty="0" smtClean="0">
                  <a:solidFill>
                    <a:schemeClr val="tx1">
                      <a:lumMod val="85000"/>
                      <a:lumOff val="15000"/>
                    </a:schemeClr>
                  </a:solidFill>
                  <a:latin typeface="微软雅黑" panose="020B0503020204020204" pitchFamily="34" charset="-122"/>
                  <a:ea typeface="微软雅黑" panose="020B0503020204020204" pitchFamily="34" charset="-122"/>
                </a:rPr>
                <a:t>2</a:t>
              </a:r>
              <a:endParaRPr lang="zh-CN" altLang="zh-CN"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21" name="Rectangle 101"/>
            <p:cNvSpPr>
              <a:spLocks noChangeArrowheads="1"/>
            </p:cNvSpPr>
            <p:nvPr/>
          </p:nvSpPr>
          <p:spPr bwMode="auto">
            <a:xfrm>
              <a:off x="6323161" y="2008021"/>
              <a:ext cx="90518" cy="114947"/>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eaLnBrk="1" fontAlgn="auto" hangingPunct="1">
                <a:spcBef>
                  <a:spcPts val="0"/>
                </a:spcBef>
                <a:spcAft>
                  <a:spcPts val="0"/>
                </a:spcAft>
                <a:defRPr/>
              </a:pPr>
              <a:endParaRPr lang="zh-CN" altLang="zh-CN" dirty="0">
                <a:solidFill>
                  <a:schemeClr val="tx1">
                    <a:lumMod val="85000"/>
                    <a:lumOff val="15000"/>
                  </a:schemeClr>
                </a:solidFill>
                <a:latin typeface="微软雅黑" panose="020B0503020204020204" pitchFamily="34" charset="-122"/>
                <a:ea typeface="微软雅黑" panose="020B0503020204020204" pitchFamily="34" charset="-122"/>
              </a:endParaRPr>
            </a:p>
          </p:txBody>
        </p:sp>
        <p:cxnSp>
          <p:nvCxnSpPr>
            <p:cNvPr id="22" name="直接连接符 21"/>
            <p:cNvCxnSpPr>
              <a:stCxn id="17" idx="2"/>
            </p:cNvCxnSpPr>
            <p:nvPr/>
          </p:nvCxnSpPr>
          <p:spPr bwMode="auto">
            <a:xfrm>
              <a:off x="4156902" y="2151038"/>
              <a:ext cx="2300877" cy="0"/>
            </a:xfrm>
            <a:prstGeom prst="line">
              <a:avLst/>
            </a:prstGeom>
            <a:ln w="12700">
              <a:solidFill>
                <a:schemeClr val="accent6">
                  <a:lumMod val="75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26" name="组合 25"/>
          <p:cNvGrpSpPr/>
          <p:nvPr/>
        </p:nvGrpSpPr>
        <p:grpSpPr bwMode="auto">
          <a:xfrm>
            <a:off x="2679701" y="2787778"/>
            <a:ext cx="3784601" cy="325168"/>
            <a:chOff x="2627784" y="1988350"/>
            <a:chExt cx="3785895" cy="194845"/>
          </a:xfrm>
        </p:grpSpPr>
        <p:sp>
          <p:nvSpPr>
            <p:cNvPr id="27" name="Rectangle 6"/>
            <p:cNvSpPr>
              <a:spLocks noChangeArrowheads="1"/>
            </p:cNvSpPr>
            <p:nvPr/>
          </p:nvSpPr>
          <p:spPr bwMode="auto">
            <a:xfrm>
              <a:off x="2880283" y="1988350"/>
              <a:ext cx="2061280" cy="16589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eaLnBrk="1" fontAlgn="auto" hangingPunct="1">
                <a:spcBef>
                  <a:spcPts val="0"/>
                </a:spcBef>
                <a:spcAft>
                  <a:spcPts val="0"/>
                </a:spcAft>
                <a:defRPr/>
              </a:pPr>
              <a:r>
                <a:rPr lang="zh-CN" altLang="zh-CN" sz="1800" dirty="0">
                  <a:solidFill>
                    <a:schemeClr val="tx1">
                      <a:lumMod val="85000"/>
                      <a:lumOff val="15000"/>
                    </a:schemeClr>
                  </a:solidFill>
                  <a:latin typeface="微软雅黑" panose="020B0503020204020204" pitchFamily="34" charset="-122"/>
                  <a:ea typeface="微软雅黑" panose="020B0503020204020204" pitchFamily="34" charset="-122"/>
                </a:rPr>
                <a:t>随机实验</a:t>
              </a:r>
            </a:p>
          </p:txBody>
        </p:sp>
        <p:sp>
          <p:nvSpPr>
            <p:cNvPr id="28" name="Freeform 90"/>
            <p:cNvSpPr/>
            <p:nvPr/>
          </p:nvSpPr>
          <p:spPr bwMode="auto">
            <a:xfrm>
              <a:off x="2878695" y="2183195"/>
              <a:ext cx="3387297" cy="0"/>
            </a:xfrm>
            <a:custGeom>
              <a:avLst/>
              <a:gdLst>
                <a:gd name="T0" fmla="*/ 0 w 2133"/>
                <a:gd name="T1" fmla="*/ 2133 w 2133"/>
                <a:gd name="T2" fmla="*/ 0 w 2133"/>
              </a:gdLst>
              <a:ahLst/>
              <a:cxnLst>
                <a:cxn ang="0">
                  <a:pos x="T0" y="0"/>
                </a:cxn>
                <a:cxn ang="0">
                  <a:pos x="T1" y="0"/>
                </a:cxn>
                <a:cxn ang="0">
                  <a:pos x="T2" y="0"/>
                </a:cxn>
              </a:cxnLst>
              <a:rect l="0" t="0" r="r" b="b"/>
              <a:pathLst>
                <a:path w="2133">
                  <a:moveTo>
                    <a:pt x="0" y="0"/>
                  </a:moveTo>
                  <a:lnTo>
                    <a:pt x="2133" y="0"/>
                  </a:lnTo>
                  <a:lnTo>
                    <a:pt x="0" y="0"/>
                  </a:lnTo>
                  <a:close/>
                </a:path>
              </a:pathLst>
            </a:custGeom>
            <a:no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29" name="Line 91"/>
            <p:cNvSpPr>
              <a:spLocks noChangeShapeType="1"/>
            </p:cNvSpPr>
            <p:nvPr/>
          </p:nvSpPr>
          <p:spPr bwMode="auto">
            <a:xfrm>
              <a:off x="2878695" y="2183195"/>
              <a:ext cx="3387297" cy="0"/>
            </a:xfrm>
            <a:prstGeom prst="line">
              <a:avLst/>
            </a:prstGeom>
            <a:noFill/>
            <a:ln w="2" cap="flat">
              <a:solidFill>
                <a:srgbClr val="FFFFFF"/>
              </a:solidFill>
              <a:prstDash val="solid"/>
              <a:miter lim="800000"/>
            </a:ln>
          </p:spPr>
          <p:txBody>
            <a:bodyPr/>
            <a:lstStyle/>
            <a:p>
              <a:pPr eaLnBrk="1" fontAlgn="auto" hangingPunct="1">
                <a:spcBef>
                  <a:spcPts val="0"/>
                </a:spcBef>
                <a:spcAft>
                  <a:spcPts val="0"/>
                </a:spcAft>
                <a:defRPr/>
              </a:pPr>
              <a:endParaRPr lang="zh-CN" altLang="en-US">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30" name="Rectangle 100"/>
            <p:cNvSpPr>
              <a:spLocks noChangeArrowheads="1"/>
            </p:cNvSpPr>
            <p:nvPr/>
          </p:nvSpPr>
          <p:spPr bwMode="auto">
            <a:xfrm>
              <a:off x="6238994" y="1996266"/>
              <a:ext cx="90519" cy="165982"/>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eaLnBrk="1" fontAlgn="auto" hangingPunct="1">
                <a:spcBef>
                  <a:spcPts val="0"/>
                </a:spcBef>
                <a:spcAft>
                  <a:spcPts val="0"/>
                </a:spcAft>
                <a:defRPr/>
              </a:pPr>
              <a:endParaRPr lang="zh-CN" altLang="zh-CN"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31" name="Rectangle 101"/>
            <p:cNvSpPr>
              <a:spLocks noChangeArrowheads="1"/>
            </p:cNvSpPr>
            <p:nvPr/>
          </p:nvSpPr>
          <p:spPr bwMode="auto">
            <a:xfrm>
              <a:off x="6323161" y="1996266"/>
              <a:ext cx="90518" cy="165982"/>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eaLnBrk="1" fontAlgn="auto" hangingPunct="1">
                <a:spcBef>
                  <a:spcPts val="0"/>
                </a:spcBef>
                <a:spcAft>
                  <a:spcPts val="0"/>
                </a:spcAft>
                <a:defRPr/>
              </a:pPr>
              <a:endParaRPr lang="zh-CN" altLang="zh-CN" dirty="0">
                <a:solidFill>
                  <a:schemeClr val="tx1">
                    <a:lumMod val="85000"/>
                    <a:lumOff val="15000"/>
                  </a:schemeClr>
                </a:solidFill>
                <a:latin typeface="微软雅黑" panose="020B0503020204020204" pitchFamily="34" charset="-122"/>
                <a:ea typeface="微软雅黑" panose="020B0503020204020204" pitchFamily="34" charset="-122"/>
              </a:endParaRPr>
            </a:p>
          </p:txBody>
        </p:sp>
        <p:cxnSp>
          <p:nvCxnSpPr>
            <p:cNvPr id="32" name="直接连接符 31"/>
            <p:cNvCxnSpPr/>
            <p:nvPr/>
          </p:nvCxnSpPr>
          <p:spPr bwMode="auto">
            <a:xfrm>
              <a:off x="3996677" y="2160943"/>
              <a:ext cx="2404297" cy="0"/>
            </a:xfrm>
            <a:prstGeom prst="line">
              <a:avLst/>
            </a:prstGeom>
            <a:ln w="12700">
              <a:solidFill>
                <a:schemeClr val="accent6">
                  <a:lumMod val="75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8235" name="组合 32"/>
            <p:cNvGrpSpPr/>
            <p:nvPr/>
          </p:nvGrpSpPr>
          <p:grpSpPr bwMode="auto">
            <a:xfrm>
              <a:off x="2627784" y="1988351"/>
              <a:ext cx="215973" cy="142574"/>
              <a:chOff x="2483768" y="1836412"/>
              <a:chExt cx="359955" cy="285147"/>
            </a:xfrm>
          </p:grpSpPr>
          <p:sp>
            <p:nvSpPr>
              <p:cNvPr id="34" name="燕尾形 33"/>
              <p:cNvSpPr/>
              <p:nvPr/>
            </p:nvSpPr>
            <p:spPr>
              <a:xfrm>
                <a:off x="2626690" y="1836412"/>
                <a:ext cx="217033" cy="285147"/>
              </a:xfrm>
              <a:prstGeom prst="chevron">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solidFill>
                </a:endParaRPr>
              </a:p>
            </p:txBody>
          </p:sp>
          <p:sp>
            <p:nvSpPr>
              <p:cNvPr id="35" name="燕尾形 34"/>
              <p:cNvSpPr/>
              <p:nvPr/>
            </p:nvSpPr>
            <p:spPr>
              <a:xfrm>
                <a:off x="2483768" y="1836412"/>
                <a:ext cx="217033" cy="285146"/>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solidFill>
                </a:endParaRPr>
              </a:p>
            </p:txBody>
          </p:sp>
        </p:grpSp>
      </p:grpSp>
      <p:grpSp>
        <p:nvGrpSpPr>
          <p:cNvPr id="36" name="组合 35"/>
          <p:cNvGrpSpPr/>
          <p:nvPr/>
        </p:nvGrpSpPr>
        <p:grpSpPr bwMode="auto">
          <a:xfrm>
            <a:off x="2698753" y="3277244"/>
            <a:ext cx="3752847" cy="354451"/>
            <a:chOff x="2646843" y="1996266"/>
            <a:chExt cx="3754131" cy="186929"/>
          </a:xfrm>
        </p:grpSpPr>
        <p:sp>
          <p:nvSpPr>
            <p:cNvPr id="37" name="Rectangle 6"/>
            <p:cNvSpPr>
              <a:spLocks noChangeArrowheads="1"/>
            </p:cNvSpPr>
            <p:nvPr/>
          </p:nvSpPr>
          <p:spPr bwMode="auto">
            <a:xfrm>
              <a:off x="2880283" y="2003958"/>
              <a:ext cx="2061280" cy="146010"/>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eaLnBrk="1" fontAlgn="auto" hangingPunct="1">
                <a:spcBef>
                  <a:spcPts val="0"/>
                </a:spcBef>
                <a:spcAft>
                  <a:spcPts val="0"/>
                </a:spcAft>
                <a:defRPr/>
              </a:pPr>
              <a:r>
                <a:rPr lang="zh-CN" altLang="zh-CN" sz="1800" dirty="0">
                  <a:solidFill>
                    <a:schemeClr val="tx1">
                      <a:lumMod val="85000"/>
                      <a:lumOff val="15000"/>
                    </a:schemeClr>
                  </a:solidFill>
                  <a:latin typeface="微软雅黑" panose="020B0503020204020204" pitchFamily="34" charset="-122"/>
                  <a:ea typeface="微软雅黑" panose="020B0503020204020204" pitchFamily="34" charset="-122"/>
                </a:rPr>
                <a:t>实验结果</a:t>
              </a:r>
            </a:p>
          </p:txBody>
        </p:sp>
        <p:sp>
          <p:nvSpPr>
            <p:cNvPr id="38" name="Freeform 90"/>
            <p:cNvSpPr/>
            <p:nvPr/>
          </p:nvSpPr>
          <p:spPr bwMode="auto">
            <a:xfrm>
              <a:off x="2878695" y="2183195"/>
              <a:ext cx="3387297" cy="0"/>
            </a:xfrm>
            <a:custGeom>
              <a:avLst/>
              <a:gdLst>
                <a:gd name="T0" fmla="*/ 0 w 2133"/>
                <a:gd name="T1" fmla="*/ 2133 w 2133"/>
                <a:gd name="T2" fmla="*/ 0 w 2133"/>
              </a:gdLst>
              <a:ahLst/>
              <a:cxnLst>
                <a:cxn ang="0">
                  <a:pos x="T0" y="0"/>
                </a:cxn>
                <a:cxn ang="0">
                  <a:pos x="T1" y="0"/>
                </a:cxn>
                <a:cxn ang="0">
                  <a:pos x="T2" y="0"/>
                </a:cxn>
              </a:cxnLst>
              <a:rect l="0" t="0" r="r" b="b"/>
              <a:pathLst>
                <a:path w="2133">
                  <a:moveTo>
                    <a:pt x="0" y="0"/>
                  </a:moveTo>
                  <a:lnTo>
                    <a:pt x="2133" y="0"/>
                  </a:lnTo>
                  <a:lnTo>
                    <a:pt x="0" y="0"/>
                  </a:lnTo>
                  <a:close/>
                </a:path>
              </a:pathLst>
            </a:custGeom>
            <a:no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39" name="Line 91"/>
            <p:cNvSpPr>
              <a:spLocks noChangeShapeType="1"/>
            </p:cNvSpPr>
            <p:nvPr/>
          </p:nvSpPr>
          <p:spPr bwMode="auto">
            <a:xfrm>
              <a:off x="2878695" y="2183195"/>
              <a:ext cx="3387297" cy="0"/>
            </a:xfrm>
            <a:prstGeom prst="line">
              <a:avLst/>
            </a:prstGeom>
            <a:noFill/>
            <a:ln w="2" cap="flat">
              <a:solidFill>
                <a:srgbClr val="FFFFFF"/>
              </a:solidFill>
              <a:prstDash val="solid"/>
              <a:miter lim="800000"/>
            </a:ln>
          </p:spPr>
          <p:txBody>
            <a:bodyPr/>
            <a:lstStyle/>
            <a:p>
              <a:pPr eaLnBrk="1" fontAlgn="auto" hangingPunct="1">
                <a:spcBef>
                  <a:spcPts val="0"/>
                </a:spcBef>
                <a:spcAft>
                  <a:spcPts val="0"/>
                </a:spcAft>
                <a:defRPr/>
              </a:pPr>
              <a:endParaRPr lang="zh-CN" altLang="en-US">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40" name="Rectangle 100"/>
            <p:cNvSpPr>
              <a:spLocks noChangeArrowheads="1"/>
            </p:cNvSpPr>
            <p:nvPr/>
          </p:nvSpPr>
          <p:spPr bwMode="auto">
            <a:xfrm>
              <a:off x="6238994" y="1996266"/>
              <a:ext cx="90519" cy="146083"/>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eaLnBrk="1" fontAlgn="auto" hangingPunct="1">
                <a:spcBef>
                  <a:spcPts val="0"/>
                </a:spcBef>
                <a:spcAft>
                  <a:spcPts val="0"/>
                </a:spcAft>
                <a:defRPr/>
              </a:pPr>
              <a:endParaRPr lang="zh-CN" altLang="zh-CN" dirty="0">
                <a:solidFill>
                  <a:schemeClr val="tx1">
                    <a:lumMod val="85000"/>
                    <a:lumOff val="15000"/>
                  </a:schemeClr>
                </a:solidFill>
                <a:latin typeface="微软雅黑" panose="020B0503020204020204" pitchFamily="34" charset="-122"/>
                <a:ea typeface="微软雅黑" panose="020B0503020204020204" pitchFamily="34" charset="-122"/>
              </a:endParaRPr>
            </a:p>
          </p:txBody>
        </p:sp>
        <p:cxnSp>
          <p:nvCxnSpPr>
            <p:cNvPr id="42" name="直接连接符 41"/>
            <p:cNvCxnSpPr/>
            <p:nvPr/>
          </p:nvCxnSpPr>
          <p:spPr bwMode="auto">
            <a:xfrm>
              <a:off x="3996677" y="2155865"/>
              <a:ext cx="2404297" cy="0"/>
            </a:xfrm>
            <a:prstGeom prst="line">
              <a:avLst/>
            </a:prstGeom>
            <a:ln w="12700">
              <a:solidFill>
                <a:schemeClr val="accent6">
                  <a:lumMod val="75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8226" name="组合 42"/>
            <p:cNvGrpSpPr/>
            <p:nvPr/>
          </p:nvGrpSpPr>
          <p:grpSpPr bwMode="auto">
            <a:xfrm>
              <a:off x="2646843" y="2003958"/>
              <a:ext cx="196932" cy="133139"/>
              <a:chOff x="2515508" y="1867627"/>
              <a:chExt cx="328217" cy="266277"/>
            </a:xfrm>
          </p:grpSpPr>
          <p:sp>
            <p:nvSpPr>
              <p:cNvPr id="44" name="燕尾形 43"/>
              <p:cNvSpPr/>
              <p:nvPr/>
            </p:nvSpPr>
            <p:spPr>
              <a:xfrm>
                <a:off x="2642573" y="1867627"/>
                <a:ext cx="201152" cy="266277"/>
              </a:xfrm>
              <a:prstGeom prst="chevron">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solidFill>
                </a:endParaRPr>
              </a:p>
            </p:txBody>
          </p:sp>
          <p:sp>
            <p:nvSpPr>
              <p:cNvPr id="45" name="燕尾形 44"/>
              <p:cNvSpPr/>
              <p:nvPr/>
            </p:nvSpPr>
            <p:spPr>
              <a:xfrm>
                <a:off x="2515508" y="1874303"/>
                <a:ext cx="185275" cy="259584"/>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solidFill>
                </a:endParaRPr>
              </a:p>
            </p:txBody>
          </p:sp>
        </p:grpSp>
      </p:grpSp>
      <p:pic>
        <p:nvPicPr>
          <p:cNvPr id="13" name="图片 12"/>
          <p:cNvPicPr>
            <a:picLocks noChangeAspect="1"/>
          </p:cNvPicPr>
          <p:nvPr/>
        </p:nvPicPr>
        <p:blipFill>
          <a:blip r:embed="rId2"/>
          <a:stretch>
            <a:fillRect/>
          </a:stretch>
        </p:blipFill>
        <p:spPr>
          <a:xfrm>
            <a:off x="6464935" y="216535"/>
            <a:ext cx="2240280" cy="323850"/>
          </a:xfrm>
          <a:prstGeom prst="rect">
            <a:avLst/>
          </a:prstGeom>
        </p:spPr>
      </p:pic>
      <p:grpSp>
        <p:nvGrpSpPr>
          <p:cNvPr id="23" name="组合 22"/>
          <p:cNvGrpSpPr/>
          <p:nvPr/>
        </p:nvGrpSpPr>
        <p:grpSpPr bwMode="auto">
          <a:xfrm>
            <a:off x="2667001" y="3867892"/>
            <a:ext cx="3798570" cy="327715"/>
            <a:chOff x="2627785" y="1986823"/>
            <a:chExt cx="3773190" cy="196372"/>
          </a:xfrm>
        </p:grpSpPr>
        <p:sp>
          <p:nvSpPr>
            <p:cNvPr id="33" name="Rectangle 6"/>
            <p:cNvSpPr>
              <a:spLocks noChangeArrowheads="1"/>
            </p:cNvSpPr>
            <p:nvPr/>
          </p:nvSpPr>
          <p:spPr bwMode="auto">
            <a:xfrm>
              <a:off x="2880283" y="1986823"/>
              <a:ext cx="2061280" cy="16589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eaLnBrk="1" fontAlgn="auto" hangingPunct="1">
                <a:spcBef>
                  <a:spcPts val="0"/>
                </a:spcBef>
                <a:spcAft>
                  <a:spcPts val="0"/>
                </a:spcAft>
                <a:defRPr/>
              </a:pPr>
              <a:r>
                <a:rPr lang="zh-CN" altLang="zh-CN" sz="1800" dirty="0">
                  <a:solidFill>
                    <a:schemeClr val="tx1">
                      <a:lumMod val="85000"/>
                      <a:lumOff val="15000"/>
                    </a:schemeClr>
                  </a:solidFill>
                  <a:latin typeface="微软雅黑" panose="020B0503020204020204" pitchFamily="34" charset="-122"/>
                  <a:ea typeface="微软雅黑" panose="020B0503020204020204" pitchFamily="34" charset="-122"/>
                </a:rPr>
                <a:t>其他发现</a:t>
              </a:r>
            </a:p>
          </p:txBody>
        </p:sp>
        <p:sp>
          <p:nvSpPr>
            <p:cNvPr id="43" name="Freeform 90"/>
            <p:cNvSpPr/>
            <p:nvPr/>
          </p:nvSpPr>
          <p:spPr bwMode="auto">
            <a:xfrm>
              <a:off x="2878695" y="2183195"/>
              <a:ext cx="3387297" cy="0"/>
            </a:xfrm>
            <a:custGeom>
              <a:avLst/>
              <a:gdLst>
                <a:gd name="T0" fmla="*/ 0 w 2133"/>
                <a:gd name="T1" fmla="*/ 2133 w 2133"/>
                <a:gd name="T2" fmla="*/ 0 w 2133"/>
              </a:gdLst>
              <a:ahLst/>
              <a:cxnLst>
                <a:cxn ang="0">
                  <a:pos x="T0" y="0"/>
                </a:cxn>
                <a:cxn ang="0">
                  <a:pos x="T1" y="0"/>
                </a:cxn>
                <a:cxn ang="0">
                  <a:pos x="T2" y="0"/>
                </a:cxn>
              </a:cxnLst>
              <a:rect l="0" t="0" r="r" b="b"/>
              <a:pathLst>
                <a:path w="2133">
                  <a:moveTo>
                    <a:pt x="0" y="0"/>
                  </a:moveTo>
                  <a:lnTo>
                    <a:pt x="2133" y="0"/>
                  </a:lnTo>
                  <a:lnTo>
                    <a:pt x="0" y="0"/>
                  </a:lnTo>
                  <a:close/>
                </a:path>
              </a:pathLst>
            </a:custGeom>
            <a:no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53" name="Line 91"/>
            <p:cNvSpPr>
              <a:spLocks noChangeShapeType="1"/>
            </p:cNvSpPr>
            <p:nvPr/>
          </p:nvSpPr>
          <p:spPr bwMode="auto">
            <a:xfrm>
              <a:off x="2878695" y="2183195"/>
              <a:ext cx="3387297" cy="0"/>
            </a:xfrm>
            <a:prstGeom prst="line">
              <a:avLst/>
            </a:prstGeom>
            <a:noFill/>
            <a:ln w="2" cap="flat">
              <a:solidFill>
                <a:srgbClr val="FFFFFF"/>
              </a:solidFill>
              <a:prstDash val="solid"/>
              <a:miter lim="800000"/>
            </a:ln>
          </p:spPr>
          <p:txBody>
            <a:bodyPr/>
            <a:lstStyle/>
            <a:p>
              <a:pPr eaLnBrk="1" fontAlgn="auto" hangingPunct="1">
                <a:spcBef>
                  <a:spcPts val="0"/>
                </a:spcBef>
                <a:spcAft>
                  <a:spcPts val="0"/>
                </a:spcAft>
                <a:defRPr/>
              </a:pPr>
              <a:endParaRPr lang="zh-CN" altLang="en-US">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63" name="Rectangle 100"/>
            <p:cNvSpPr>
              <a:spLocks noChangeArrowheads="1"/>
            </p:cNvSpPr>
            <p:nvPr/>
          </p:nvSpPr>
          <p:spPr bwMode="auto">
            <a:xfrm>
              <a:off x="6210486" y="2049064"/>
              <a:ext cx="190489" cy="11034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eaLnBrk="1" fontAlgn="auto" hangingPunct="1">
                <a:spcBef>
                  <a:spcPts val="0"/>
                </a:spcBef>
                <a:spcAft>
                  <a:spcPts val="0"/>
                </a:spcAft>
                <a:defRPr/>
              </a:pPr>
              <a:r>
                <a:rPr lang="zh-CN" altLang="zh-CN" sz="1200" dirty="0" smtClean="0">
                  <a:solidFill>
                    <a:schemeClr val="tx1">
                      <a:lumMod val="85000"/>
                      <a:lumOff val="15000"/>
                    </a:schemeClr>
                  </a:solidFill>
                  <a:latin typeface="微软雅黑" panose="020B0503020204020204" pitchFamily="34" charset="-122"/>
                  <a:ea typeface="微软雅黑" panose="020B0503020204020204" pitchFamily="34" charset="-122"/>
                </a:rPr>
                <a:t>0</a:t>
              </a:r>
              <a:r>
                <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rPr>
                <a:t>5</a:t>
              </a:r>
            </a:p>
          </p:txBody>
        </p:sp>
        <p:cxnSp>
          <p:nvCxnSpPr>
            <p:cNvPr id="67" name="直接连接符 66"/>
            <p:cNvCxnSpPr/>
            <p:nvPr/>
          </p:nvCxnSpPr>
          <p:spPr bwMode="auto">
            <a:xfrm>
              <a:off x="3996677" y="2159409"/>
              <a:ext cx="2404297" cy="0"/>
            </a:xfrm>
            <a:prstGeom prst="line">
              <a:avLst/>
            </a:prstGeom>
            <a:ln w="12700">
              <a:solidFill>
                <a:schemeClr val="accent6">
                  <a:lumMod val="75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68" name="组合 32"/>
            <p:cNvGrpSpPr/>
            <p:nvPr/>
          </p:nvGrpSpPr>
          <p:grpSpPr bwMode="auto">
            <a:xfrm>
              <a:off x="2627785" y="1986824"/>
              <a:ext cx="215975" cy="142576"/>
              <a:chOff x="2483768" y="1833353"/>
              <a:chExt cx="359958" cy="285150"/>
            </a:xfrm>
          </p:grpSpPr>
          <p:sp>
            <p:nvSpPr>
              <p:cNvPr id="69" name="燕尾形 68"/>
              <p:cNvSpPr/>
              <p:nvPr/>
            </p:nvSpPr>
            <p:spPr>
              <a:xfrm>
                <a:off x="2626691" y="1833353"/>
                <a:ext cx="217035" cy="285144"/>
              </a:xfrm>
              <a:prstGeom prst="chevron">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solidFill>
                </a:endParaRPr>
              </a:p>
            </p:txBody>
          </p:sp>
          <p:sp>
            <p:nvSpPr>
              <p:cNvPr id="70" name="燕尾形 69"/>
              <p:cNvSpPr/>
              <p:nvPr/>
            </p:nvSpPr>
            <p:spPr>
              <a:xfrm>
                <a:off x="2483768" y="1833357"/>
                <a:ext cx="217033" cy="285146"/>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solidFill>
                </a:endParaRPr>
              </a:p>
            </p:txBody>
          </p:sp>
        </p:grpSp>
      </p:grpSp>
      <p:grpSp>
        <p:nvGrpSpPr>
          <p:cNvPr id="71" name="组合 70"/>
          <p:cNvGrpSpPr/>
          <p:nvPr/>
        </p:nvGrpSpPr>
        <p:grpSpPr bwMode="auto">
          <a:xfrm>
            <a:off x="2666365" y="4371949"/>
            <a:ext cx="3798571" cy="358981"/>
            <a:chOff x="2627784" y="1968089"/>
            <a:chExt cx="3773191" cy="215106"/>
          </a:xfrm>
        </p:grpSpPr>
        <p:sp>
          <p:nvSpPr>
            <p:cNvPr id="72" name="Rectangle 6"/>
            <p:cNvSpPr>
              <a:spLocks noChangeArrowheads="1"/>
            </p:cNvSpPr>
            <p:nvPr/>
          </p:nvSpPr>
          <p:spPr bwMode="auto">
            <a:xfrm>
              <a:off x="2880283" y="1968089"/>
              <a:ext cx="2061280" cy="16589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eaLnBrk="1" fontAlgn="auto" hangingPunct="1">
                <a:spcBef>
                  <a:spcPts val="0"/>
                </a:spcBef>
                <a:spcAft>
                  <a:spcPts val="0"/>
                </a:spcAft>
                <a:defRPr/>
              </a:pPr>
              <a:r>
                <a:rPr lang="zh-CN" altLang="zh-CN" sz="1800" dirty="0">
                  <a:solidFill>
                    <a:schemeClr val="tx1">
                      <a:lumMod val="85000"/>
                      <a:lumOff val="15000"/>
                    </a:schemeClr>
                  </a:solidFill>
                  <a:latin typeface="微软雅黑" panose="020B0503020204020204" pitchFamily="34" charset="-122"/>
                  <a:ea typeface="微软雅黑" panose="020B0503020204020204" pitchFamily="34" charset="-122"/>
                </a:rPr>
                <a:t>结论意义</a:t>
              </a:r>
            </a:p>
          </p:txBody>
        </p:sp>
        <p:sp>
          <p:nvSpPr>
            <p:cNvPr id="73" name="Freeform 90"/>
            <p:cNvSpPr/>
            <p:nvPr/>
          </p:nvSpPr>
          <p:spPr bwMode="auto">
            <a:xfrm>
              <a:off x="2878695" y="2183195"/>
              <a:ext cx="3387297" cy="0"/>
            </a:xfrm>
            <a:custGeom>
              <a:avLst/>
              <a:gdLst>
                <a:gd name="T0" fmla="*/ 0 w 2133"/>
                <a:gd name="T1" fmla="*/ 2133 w 2133"/>
                <a:gd name="T2" fmla="*/ 0 w 2133"/>
              </a:gdLst>
              <a:ahLst/>
              <a:cxnLst>
                <a:cxn ang="0">
                  <a:pos x="T0" y="0"/>
                </a:cxn>
                <a:cxn ang="0">
                  <a:pos x="T1" y="0"/>
                </a:cxn>
                <a:cxn ang="0">
                  <a:pos x="T2" y="0"/>
                </a:cxn>
              </a:cxnLst>
              <a:rect l="0" t="0" r="r" b="b"/>
              <a:pathLst>
                <a:path w="2133">
                  <a:moveTo>
                    <a:pt x="0" y="0"/>
                  </a:moveTo>
                  <a:lnTo>
                    <a:pt x="2133" y="0"/>
                  </a:lnTo>
                  <a:lnTo>
                    <a:pt x="0" y="0"/>
                  </a:lnTo>
                  <a:close/>
                </a:path>
              </a:pathLst>
            </a:custGeom>
            <a:no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74" name="Line 91"/>
            <p:cNvSpPr>
              <a:spLocks noChangeShapeType="1"/>
            </p:cNvSpPr>
            <p:nvPr/>
          </p:nvSpPr>
          <p:spPr bwMode="auto">
            <a:xfrm>
              <a:off x="2878695" y="2183195"/>
              <a:ext cx="3387297" cy="0"/>
            </a:xfrm>
            <a:prstGeom prst="line">
              <a:avLst/>
            </a:prstGeom>
            <a:noFill/>
            <a:ln w="2" cap="flat">
              <a:solidFill>
                <a:srgbClr val="FFFFFF"/>
              </a:solidFill>
              <a:prstDash val="solid"/>
              <a:miter lim="800000"/>
            </a:ln>
          </p:spPr>
          <p:txBody>
            <a:bodyPr/>
            <a:lstStyle/>
            <a:p>
              <a:pPr eaLnBrk="1" fontAlgn="auto" hangingPunct="1">
                <a:spcBef>
                  <a:spcPts val="0"/>
                </a:spcBef>
                <a:spcAft>
                  <a:spcPts val="0"/>
                </a:spcAft>
                <a:defRPr/>
              </a:pPr>
              <a:endParaRPr lang="zh-CN" altLang="en-US">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75" name="Rectangle 100"/>
            <p:cNvSpPr>
              <a:spLocks noChangeArrowheads="1"/>
            </p:cNvSpPr>
            <p:nvPr/>
          </p:nvSpPr>
          <p:spPr bwMode="auto">
            <a:xfrm>
              <a:off x="6210486" y="2030340"/>
              <a:ext cx="190489" cy="11034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eaLnBrk="1" fontAlgn="auto" hangingPunct="1">
                <a:spcBef>
                  <a:spcPts val="0"/>
                </a:spcBef>
                <a:spcAft>
                  <a:spcPts val="0"/>
                </a:spcAft>
                <a:defRPr/>
              </a:pPr>
              <a:r>
                <a:rPr lang="zh-CN" altLang="zh-CN" sz="1200" dirty="0" smtClean="0">
                  <a:solidFill>
                    <a:schemeClr val="tx1">
                      <a:lumMod val="85000"/>
                      <a:lumOff val="15000"/>
                    </a:schemeClr>
                  </a:solidFill>
                  <a:latin typeface="微软雅黑" panose="020B0503020204020204" pitchFamily="34" charset="-122"/>
                  <a:ea typeface="微软雅黑" panose="020B0503020204020204" pitchFamily="34" charset="-122"/>
                </a:rPr>
                <a:t>0</a:t>
              </a:r>
              <a:r>
                <a:rPr lang="en-US" altLang="zh-CN" sz="1200" dirty="0" smtClean="0">
                  <a:solidFill>
                    <a:schemeClr val="tx1">
                      <a:lumMod val="85000"/>
                      <a:lumOff val="15000"/>
                    </a:schemeClr>
                  </a:solidFill>
                  <a:latin typeface="微软雅黑" panose="020B0503020204020204" pitchFamily="34" charset="-122"/>
                  <a:ea typeface="微软雅黑" panose="020B0503020204020204" pitchFamily="34" charset="-122"/>
                </a:rPr>
                <a:t>6</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cxnSp>
          <p:nvCxnSpPr>
            <p:cNvPr id="76" name="直接连接符 75"/>
            <p:cNvCxnSpPr/>
            <p:nvPr/>
          </p:nvCxnSpPr>
          <p:spPr bwMode="auto">
            <a:xfrm>
              <a:off x="3996677" y="2140684"/>
              <a:ext cx="2404297" cy="0"/>
            </a:xfrm>
            <a:prstGeom prst="line">
              <a:avLst/>
            </a:prstGeom>
            <a:ln w="12700">
              <a:solidFill>
                <a:schemeClr val="accent6">
                  <a:lumMod val="75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77" name="组合 32"/>
            <p:cNvGrpSpPr/>
            <p:nvPr/>
          </p:nvGrpSpPr>
          <p:grpSpPr bwMode="auto">
            <a:xfrm>
              <a:off x="2627784" y="1968089"/>
              <a:ext cx="215973" cy="142578"/>
              <a:chOff x="2483768" y="1795890"/>
              <a:chExt cx="359955" cy="285156"/>
            </a:xfrm>
          </p:grpSpPr>
          <p:sp>
            <p:nvSpPr>
              <p:cNvPr id="78" name="燕尾形 77"/>
              <p:cNvSpPr/>
              <p:nvPr/>
            </p:nvSpPr>
            <p:spPr>
              <a:xfrm>
                <a:off x="2626690" y="1795900"/>
                <a:ext cx="217033" cy="285146"/>
              </a:xfrm>
              <a:prstGeom prst="chevron">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solidFill>
                </a:endParaRPr>
              </a:p>
            </p:txBody>
          </p:sp>
          <p:sp>
            <p:nvSpPr>
              <p:cNvPr id="79" name="燕尾形 78"/>
              <p:cNvSpPr/>
              <p:nvPr/>
            </p:nvSpPr>
            <p:spPr>
              <a:xfrm>
                <a:off x="2483768" y="1795890"/>
                <a:ext cx="217033" cy="285146"/>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solidFill>
                </a:endParaRPr>
              </a:p>
            </p:txBody>
          </p:sp>
        </p:grpSp>
      </p:grpSp>
      <p:sp>
        <p:nvSpPr>
          <p:cNvPr id="80" name="Rectangle 100"/>
          <p:cNvSpPr>
            <a:spLocks noChangeArrowheads="1"/>
          </p:cNvSpPr>
          <p:nvPr/>
        </p:nvSpPr>
        <p:spPr bwMode="auto">
          <a:xfrm>
            <a:off x="6288088" y="2877448"/>
            <a:ext cx="372144" cy="184667"/>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eaLnBrk="1" fontAlgn="auto" hangingPunct="1">
              <a:spcBef>
                <a:spcPts val="0"/>
              </a:spcBef>
              <a:spcAft>
                <a:spcPts val="0"/>
              </a:spcAft>
              <a:defRPr/>
            </a:pPr>
            <a:r>
              <a:rPr lang="zh-CN" altLang="zh-CN" sz="1200" dirty="0" smtClean="0">
                <a:solidFill>
                  <a:schemeClr val="tx1">
                    <a:lumMod val="85000"/>
                    <a:lumOff val="15000"/>
                  </a:schemeClr>
                </a:solidFill>
                <a:latin typeface="微软雅黑" panose="020B0503020204020204" pitchFamily="34" charset="-122"/>
                <a:ea typeface="微软雅黑" panose="020B0503020204020204" pitchFamily="34" charset="-122"/>
              </a:rPr>
              <a:t>0</a:t>
            </a:r>
            <a:r>
              <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rPr>
              <a:t>3</a:t>
            </a:r>
            <a:endParaRPr lang="zh-CN" altLang="zh-CN"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81" name="Rectangle 100"/>
          <p:cNvSpPr>
            <a:spLocks noChangeArrowheads="1"/>
          </p:cNvSpPr>
          <p:nvPr/>
        </p:nvSpPr>
        <p:spPr bwMode="auto">
          <a:xfrm>
            <a:off x="6288088" y="3395195"/>
            <a:ext cx="372144" cy="184667"/>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eaLnBrk="1" fontAlgn="auto" hangingPunct="1">
              <a:spcBef>
                <a:spcPts val="0"/>
              </a:spcBef>
              <a:spcAft>
                <a:spcPts val="0"/>
              </a:spcAft>
              <a:defRPr/>
            </a:pPr>
            <a:r>
              <a:rPr lang="zh-CN" altLang="zh-CN" sz="1200" dirty="0" smtClean="0">
                <a:solidFill>
                  <a:schemeClr val="tx1">
                    <a:lumMod val="85000"/>
                    <a:lumOff val="15000"/>
                  </a:schemeClr>
                </a:solidFill>
                <a:latin typeface="微软雅黑" panose="020B0503020204020204" pitchFamily="34" charset="-122"/>
                <a:ea typeface="微软雅黑" panose="020B0503020204020204" pitchFamily="34" charset="-122"/>
              </a:rPr>
              <a:t>0</a:t>
            </a:r>
            <a:r>
              <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rPr>
              <a:t>4</a:t>
            </a:r>
            <a:endParaRPr lang="zh-CN" altLang="zh-CN"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86" name="燕尾形 85"/>
          <p:cNvSpPr/>
          <p:nvPr/>
        </p:nvSpPr>
        <p:spPr bwMode="auto">
          <a:xfrm>
            <a:off x="2765423" y="2228024"/>
            <a:ext cx="130175" cy="235714"/>
          </a:xfrm>
          <a:prstGeom prst="chevron">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solidFill>
            </a:endParaRPr>
          </a:p>
        </p:txBody>
      </p:sp>
      <p:sp>
        <p:nvSpPr>
          <p:cNvPr id="87" name="燕尾形 86"/>
          <p:cNvSpPr/>
          <p:nvPr/>
        </p:nvSpPr>
        <p:spPr bwMode="auto">
          <a:xfrm>
            <a:off x="2679698" y="2228007"/>
            <a:ext cx="130175" cy="235714"/>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40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300" fill="hold"/>
                                        <p:tgtEl>
                                          <p:spTgt spid="2"/>
                                        </p:tgtEl>
                                        <p:attrNameLst>
                                          <p:attrName>ppt_x</p:attrName>
                                        </p:attrNameLst>
                                      </p:cBhvr>
                                      <p:tavLst>
                                        <p:tav tm="0">
                                          <p:val>
                                            <p:strVal val="0-#ppt_w/2"/>
                                          </p:val>
                                        </p:tav>
                                        <p:tav tm="100000">
                                          <p:val>
                                            <p:strVal val="#ppt_x"/>
                                          </p:val>
                                        </p:tav>
                                      </p:tavLst>
                                    </p:anim>
                                    <p:anim calcmode="lin" valueType="num">
                                      <p:cBhvr additive="base">
                                        <p:cTn id="8" dur="3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60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300" fill="hold"/>
                                        <p:tgtEl>
                                          <p:spTgt spid="3"/>
                                        </p:tgtEl>
                                        <p:attrNameLst>
                                          <p:attrName>ppt_x</p:attrName>
                                        </p:attrNameLst>
                                      </p:cBhvr>
                                      <p:tavLst>
                                        <p:tav tm="0">
                                          <p:val>
                                            <p:strVal val="0-#ppt_w/2"/>
                                          </p:val>
                                        </p:tav>
                                        <p:tav tm="100000">
                                          <p:val>
                                            <p:strVal val="#ppt_x"/>
                                          </p:val>
                                        </p:tav>
                                      </p:tavLst>
                                    </p:anim>
                                    <p:anim calcmode="lin" valueType="num">
                                      <p:cBhvr additive="base">
                                        <p:cTn id="12" dur="3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ppt_x"/>
                                          </p:val>
                                        </p:tav>
                                        <p:tav tm="100000">
                                          <p:val>
                                            <p:strVal val="#ppt_x"/>
                                          </p:val>
                                        </p:tav>
                                      </p:tavLst>
                                    </p:anim>
                                    <p:anim calcmode="lin" valueType="num">
                                      <p:cBhvr additive="base">
                                        <p:cTn id="18" dur="500" fill="hold"/>
                                        <p:tgtEl>
                                          <p:spTgt spid="6"/>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anim calcmode="lin" valueType="num">
                                      <p:cBhvr additive="base">
                                        <p:cTn id="21" dur="500" fill="hold"/>
                                        <p:tgtEl>
                                          <p:spTgt spid="16"/>
                                        </p:tgtEl>
                                        <p:attrNameLst>
                                          <p:attrName>ppt_x</p:attrName>
                                        </p:attrNameLst>
                                      </p:cBhvr>
                                      <p:tavLst>
                                        <p:tav tm="0">
                                          <p:val>
                                            <p:strVal val="#ppt_x"/>
                                          </p:val>
                                        </p:tav>
                                        <p:tav tm="100000">
                                          <p:val>
                                            <p:strVal val="#ppt_x"/>
                                          </p:val>
                                        </p:tav>
                                      </p:tavLst>
                                    </p:anim>
                                    <p:anim calcmode="lin" valueType="num">
                                      <p:cBhvr additive="base">
                                        <p:cTn id="22" dur="500" fill="hold"/>
                                        <p:tgtEl>
                                          <p:spTgt spid="16"/>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26"/>
                                        </p:tgtEl>
                                        <p:attrNameLst>
                                          <p:attrName>style.visibility</p:attrName>
                                        </p:attrNameLst>
                                      </p:cBhvr>
                                      <p:to>
                                        <p:strVal val="visible"/>
                                      </p:to>
                                    </p:set>
                                    <p:anim calcmode="lin" valueType="num">
                                      <p:cBhvr additive="base">
                                        <p:cTn id="25" dur="500" fill="hold"/>
                                        <p:tgtEl>
                                          <p:spTgt spid="26"/>
                                        </p:tgtEl>
                                        <p:attrNameLst>
                                          <p:attrName>ppt_x</p:attrName>
                                        </p:attrNameLst>
                                      </p:cBhvr>
                                      <p:tavLst>
                                        <p:tav tm="0">
                                          <p:val>
                                            <p:strVal val="#ppt_x"/>
                                          </p:val>
                                        </p:tav>
                                        <p:tav tm="100000">
                                          <p:val>
                                            <p:strVal val="#ppt_x"/>
                                          </p:val>
                                        </p:tav>
                                      </p:tavLst>
                                    </p:anim>
                                    <p:anim calcmode="lin" valueType="num">
                                      <p:cBhvr additive="base">
                                        <p:cTn id="26" dur="500" fill="hold"/>
                                        <p:tgtEl>
                                          <p:spTgt spid="26"/>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36"/>
                                        </p:tgtEl>
                                        <p:attrNameLst>
                                          <p:attrName>style.visibility</p:attrName>
                                        </p:attrNameLst>
                                      </p:cBhvr>
                                      <p:to>
                                        <p:strVal val="visible"/>
                                      </p:to>
                                    </p:set>
                                    <p:anim calcmode="lin" valueType="num">
                                      <p:cBhvr additive="base">
                                        <p:cTn id="29" dur="500" fill="hold"/>
                                        <p:tgtEl>
                                          <p:spTgt spid="36"/>
                                        </p:tgtEl>
                                        <p:attrNameLst>
                                          <p:attrName>ppt_x</p:attrName>
                                        </p:attrNameLst>
                                      </p:cBhvr>
                                      <p:tavLst>
                                        <p:tav tm="0">
                                          <p:val>
                                            <p:strVal val="#ppt_x"/>
                                          </p:val>
                                        </p:tav>
                                        <p:tav tm="100000">
                                          <p:val>
                                            <p:strVal val="#ppt_x"/>
                                          </p:val>
                                        </p:tav>
                                      </p:tavLst>
                                    </p:anim>
                                    <p:anim calcmode="lin" valueType="num">
                                      <p:cBhvr additive="base">
                                        <p:cTn id="30" dur="500" fill="hold"/>
                                        <p:tgtEl>
                                          <p:spTgt spid="36"/>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23"/>
                                        </p:tgtEl>
                                        <p:attrNameLst>
                                          <p:attrName>style.visibility</p:attrName>
                                        </p:attrNameLst>
                                      </p:cBhvr>
                                      <p:to>
                                        <p:strVal val="visible"/>
                                      </p:to>
                                    </p:set>
                                    <p:anim calcmode="lin" valueType="num">
                                      <p:cBhvr additive="base">
                                        <p:cTn id="33" dur="500" fill="hold"/>
                                        <p:tgtEl>
                                          <p:spTgt spid="23"/>
                                        </p:tgtEl>
                                        <p:attrNameLst>
                                          <p:attrName>ppt_x</p:attrName>
                                        </p:attrNameLst>
                                      </p:cBhvr>
                                      <p:tavLst>
                                        <p:tav tm="0">
                                          <p:val>
                                            <p:strVal val="#ppt_x"/>
                                          </p:val>
                                        </p:tav>
                                        <p:tav tm="100000">
                                          <p:val>
                                            <p:strVal val="#ppt_x"/>
                                          </p:val>
                                        </p:tav>
                                      </p:tavLst>
                                    </p:anim>
                                    <p:anim calcmode="lin" valueType="num">
                                      <p:cBhvr additive="base">
                                        <p:cTn id="34" dur="500" fill="hold"/>
                                        <p:tgtEl>
                                          <p:spTgt spid="23"/>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71"/>
                                        </p:tgtEl>
                                        <p:attrNameLst>
                                          <p:attrName>style.visibility</p:attrName>
                                        </p:attrNameLst>
                                      </p:cBhvr>
                                      <p:to>
                                        <p:strVal val="visible"/>
                                      </p:to>
                                    </p:set>
                                    <p:anim calcmode="lin" valueType="num">
                                      <p:cBhvr additive="base">
                                        <p:cTn id="37" dur="500" fill="hold"/>
                                        <p:tgtEl>
                                          <p:spTgt spid="71"/>
                                        </p:tgtEl>
                                        <p:attrNameLst>
                                          <p:attrName>ppt_x</p:attrName>
                                        </p:attrNameLst>
                                      </p:cBhvr>
                                      <p:tavLst>
                                        <p:tav tm="0">
                                          <p:val>
                                            <p:strVal val="#ppt_x"/>
                                          </p:val>
                                        </p:tav>
                                        <p:tav tm="100000">
                                          <p:val>
                                            <p:strVal val="#ppt_x"/>
                                          </p:val>
                                        </p:tav>
                                      </p:tavLst>
                                    </p:anim>
                                    <p:anim calcmode="lin" valueType="num">
                                      <p:cBhvr additive="base">
                                        <p:cTn id="38" dur="500" fill="hold"/>
                                        <p:tgtEl>
                                          <p:spTgt spid="71"/>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80"/>
                                        </p:tgtEl>
                                        <p:attrNameLst>
                                          <p:attrName>style.visibility</p:attrName>
                                        </p:attrNameLst>
                                      </p:cBhvr>
                                      <p:to>
                                        <p:strVal val="visible"/>
                                      </p:to>
                                    </p:set>
                                    <p:anim calcmode="lin" valueType="num">
                                      <p:cBhvr additive="base">
                                        <p:cTn id="41" dur="500" fill="hold"/>
                                        <p:tgtEl>
                                          <p:spTgt spid="80"/>
                                        </p:tgtEl>
                                        <p:attrNameLst>
                                          <p:attrName>ppt_x</p:attrName>
                                        </p:attrNameLst>
                                      </p:cBhvr>
                                      <p:tavLst>
                                        <p:tav tm="0">
                                          <p:val>
                                            <p:strVal val="#ppt_x"/>
                                          </p:val>
                                        </p:tav>
                                        <p:tav tm="100000">
                                          <p:val>
                                            <p:strVal val="#ppt_x"/>
                                          </p:val>
                                        </p:tav>
                                      </p:tavLst>
                                    </p:anim>
                                    <p:anim calcmode="lin" valueType="num">
                                      <p:cBhvr additive="base">
                                        <p:cTn id="42" dur="500" fill="hold"/>
                                        <p:tgtEl>
                                          <p:spTgt spid="80"/>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81"/>
                                        </p:tgtEl>
                                        <p:attrNameLst>
                                          <p:attrName>style.visibility</p:attrName>
                                        </p:attrNameLst>
                                      </p:cBhvr>
                                      <p:to>
                                        <p:strVal val="visible"/>
                                      </p:to>
                                    </p:set>
                                    <p:anim calcmode="lin" valueType="num">
                                      <p:cBhvr additive="base">
                                        <p:cTn id="45" dur="500" fill="hold"/>
                                        <p:tgtEl>
                                          <p:spTgt spid="81"/>
                                        </p:tgtEl>
                                        <p:attrNameLst>
                                          <p:attrName>ppt_x</p:attrName>
                                        </p:attrNameLst>
                                      </p:cBhvr>
                                      <p:tavLst>
                                        <p:tav tm="0">
                                          <p:val>
                                            <p:strVal val="#ppt_x"/>
                                          </p:val>
                                        </p:tav>
                                        <p:tav tm="100000">
                                          <p:val>
                                            <p:strVal val="#ppt_x"/>
                                          </p:val>
                                        </p:tav>
                                      </p:tavLst>
                                    </p:anim>
                                    <p:anim calcmode="lin" valueType="num">
                                      <p:cBhvr additive="base">
                                        <p:cTn id="46" dur="500" fill="hold"/>
                                        <p:tgtEl>
                                          <p:spTgt spid="81"/>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stCondLst>
                                    <p:cond delay="0"/>
                                  </p:stCondLst>
                                  <p:childTnLst>
                                    <p:set>
                                      <p:cBhvr>
                                        <p:cTn id="48" dur="1" fill="hold">
                                          <p:stCondLst>
                                            <p:cond delay="0"/>
                                          </p:stCondLst>
                                        </p:cTn>
                                        <p:tgtEl>
                                          <p:spTgt spid="86"/>
                                        </p:tgtEl>
                                        <p:attrNameLst>
                                          <p:attrName>style.visibility</p:attrName>
                                        </p:attrNameLst>
                                      </p:cBhvr>
                                      <p:to>
                                        <p:strVal val="visible"/>
                                      </p:to>
                                    </p:set>
                                    <p:anim calcmode="lin" valueType="num">
                                      <p:cBhvr additive="base">
                                        <p:cTn id="49" dur="500" fill="hold"/>
                                        <p:tgtEl>
                                          <p:spTgt spid="86"/>
                                        </p:tgtEl>
                                        <p:attrNameLst>
                                          <p:attrName>ppt_x</p:attrName>
                                        </p:attrNameLst>
                                      </p:cBhvr>
                                      <p:tavLst>
                                        <p:tav tm="0">
                                          <p:val>
                                            <p:strVal val="#ppt_x"/>
                                          </p:val>
                                        </p:tav>
                                        <p:tav tm="100000">
                                          <p:val>
                                            <p:strVal val="#ppt_x"/>
                                          </p:val>
                                        </p:tav>
                                      </p:tavLst>
                                    </p:anim>
                                    <p:anim calcmode="lin" valueType="num">
                                      <p:cBhvr additive="base">
                                        <p:cTn id="50" dur="500" fill="hold"/>
                                        <p:tgtEl>
                                          <p:spTgt spid="86"/>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87"/>
                                        </p:tgtEl>
                                        <p:attrNameLst>
                                          <p:attrName>style.visibility</p:attrName>
                                        </p:attrNameLst>
                                      </p:cBhvr>
                                      <p:to>
                                        <p:strVal val="visible"/>
                                      </p:to>
                                    </p:set>
                                    <p:anim calcmode="lin" valueType="num">
                                      <p:cBhvr additive="base">
                                        <p:cTn id="53" dur="500" fill="hold"/>
                                        <p:tgtEl>
                                          <p:spTgt spid="87"/>
                                        </p:tgtEl>
                                        <p:attrNameLst>
                                          <p:attrName>ppt_x</p:attrName>
                                        </p:attrNameLst>
                                      </p:cBhvr>
                                      <p:tavLst>
                                        <p:tav tm="0">
                                          <p:val>
                                            <p:strVal val="#ppt_x"/>
                                          </p:val>
                                        </p:tav>
                                        <p:tav tm="100000">
                                          <p:val>
                                            <p:strVal val="#ppt_x"/>
                                          </p:val>
                                        </p:tav>
                                      </p:tavLst>
                                    </p:anim>
                                    <p:anim calcmode="lin" valueType="num">
                                      <p:cBhvr additive="base">
                                        <p:cTn id="54" dur="500" fill="hold"/>
                                        <p:tgtEl>
                                          <p:spTgt spid="8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p:bldP spid="81" grpId="0"/>
      <p:bldP spid="86" grpId="0" animBg="1"/>
      <p:bldP spid="87"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
          <p:cNvSpPr txBox="1">
            <a:spLocks noChangeArrowheads="1"/>
          </p:cNvSpPr>
          <p:nvPr/>
        </p:nvSpPr>
        <p:spPr>
          <a:xfrm>
            <a:off x="971550" y="918845"/>
            <a:ext cx="2771775" cy="431800"/>
          </a:xfrm>
          <a:prstGeom prst="rect">
            <a:avLst/>
          </a:prstGeom>
          <a:effectLst>
            <a:outerShdw blurRad="50800" dist="38100" dir="5400000" sx="38000" sy="38000" algn="t" rotWithShape="0">
              <a:prstClr val="black">
                <a:alpha val="40000"/>
              </a:prstClr>
            </a:outerShdw>
          </a:effectLst>
        </p:spPr>
        <p:txBody>
          <a:bodyPr/>
          <a:lstStyle>
            <a:lvl1pPr>
              <a:spcBef>
                <a:spcPct val="0"/>
              </a:spcBef>
              <a:buNone/>
              <a:defRPr sz="6000">
                <a:solidFill>
                  <a:srgbClr val="004294"/>
                </a:solidFill>
                <a:latin typeface="方正大黑简体" panose="02010601030101010101" pitchFamily="65" charset="-122"/>
                <a:ea typeface="方正大黑简体" panose="02010601030101010101" pitchFamily="65" charset="-122"/>
                <a:cs typeface="+mj-cs"/>
              </a:defRPr>
            </a:lvl1pPr>
          </a:lstStyle>
          <a:p>
            <a:pPr eaLnBrk="1" fontAlgn="auto" hangingPunct="1">
              <a:spcAft>
                <a:spcPts val="0"/>
              </a:spcAft>
              <a:defRPr/>
            </a:pPr>
            <a:r>
              <a:rPr lang="zh-CN" altLang="en-US" sz="1800" dirty="0">
                <a:solidFill>
                  <a:schemeClr val="bg1">
                    <a:lumMod val="50000"/>
                  </a:schemeClr>
                </a:solidFill>
                <a:latin typeface="黑体" panose="02010609060101010101" charset="-122"/>
                <a:ea typeface="黑体" panose="02010609060101010101" charset="-122"/>
              </a:rPr>
              <a:t>随机实验</a:t>
            </a:r>
            <a:r>
              <a:rPr lang="en-US" altLang="zh-CN" sz="1800" dirty="0">
                <a:solidFill>
                  <a:schemeClr val="bg1">
                    <a:lumMod val="50000"/>
                  </a:schemeClr>
                </a:solidFill>
                <a:latin typeface="黑体" panose="02010609060101010101" charset="-122"/>
                <a:ea typeface="黑体" panose="02010609060101010101" charset="-122"/>
              </a:rPr>
              <a:t>-</a:t>
            </a:r>
            <a:r>
              <a:rPr lang="zh-CN" altLang="en-US" sz="1800" dirty="0">
                <a:solidFill>
                  <a:schemeClr val="bg1">
                    <a:lumMod val="50000"/>
                  </a:schemeClr>
                </a:solidFill>
                <a:latin typeface="黑体" panose="02010609060101010101" charset="-122"/>
                <a:ea typeface="黑体" panose="02010609060101010101" charset="-122"/>
              </a:rPr>
              <a:t>实验步骤</a:t>
            </a:r>
            <a:endParaRPr lang="en-US" altLang="zh-CN" sz="1800" dirty="0">
              <a:solidFill>
                <a:schemeClr val="bg1">
                  <a:lumMod val="50000"/>
                </a:schemeClr>
              </a:solidFill>
              <a:latin typeface="黑体" panose="02010609060101010101" charset="-122"/>
              <a:ea typeface="黑体" panose="02010609060101010101" charset="-122"/>
            </a:endParaRPr>
          </a:p>
          <a:p>
            <a:pPr eaLnBrk="1" fontAlgn="auto" hangingPunct="1">
              <a:spcAft>
                <a:spcPts val="0"/>
              </a:spcAft>
              <a:defRPr/>
            </a:pPr>
            <a:endParaRPr lang="en-US" altLang="zh-CN" sz="1800" dirty="0">
              <a:solidFill>
                <a:schemeClr val="bg1">
                  <a:lumMod val="50000"/>
                </a:schemeClr>
              </a:solidFill>
              <a:latin typeface="黑体" panose="02010609060101010101" charset="-122"/>
              <a:ea typeface="黑体" panose="02010609060101010101" charset="-122"/>
            </a:endParaRPr>
          </a:p>
        </p:txBody>
      </p:sp>
      <p:grpSp>
        <p:nvGrpSpPr>
          <p:cNvPr id="31" name="组合 30"/>
          <p:cNvGrpSpPr/>
          <p:nvPr/>
        </p:nvGrpSpPr>
        <p:grpSpPr bwMode="auto">
          <a:xfrm>
            <a:off x="611188" y="990600"/>
            <a:ext cx="360362" cy="288925"/>
            <a:chOff x="611560" y="990749"/>
            <a:chExt cx="360040" cy="288032"/>
          </a:xfrm>
        </p:grpSpPr>
        <p:sp>
          <p:nvSpPr>
            <p:cNvPr id="32" name="燕尾形 31"/>
            <p:cNvSpPr/>
            <p:nvPr/>
          </p:nvSpPr>
          <p:spPr>
            <a:xfrm>
              <a:off x="755893" y="990749"/>
              <a:ext cx="215707" cy="288032"/>
            </a:xfrm>
            <a:prstGeom prst="chevron">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solidFill>
              </a:endParaRPr>
            </a:p>
          </p:txBody>
        </p:sp>
        <p:sp>
          <p:nvSpPr>
            <p:cNvPr id="33" name="燕尾形 32"/>
            <p:cNvSpPr/>
            <p:nvPr/>
          </p:nvSpPr>
          <p:spPr>
            <a:xfrm>
              <a:off x="611560" y="990749"/>
              <a:ext cx="215707" cy="288032"/>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solidFill>
              </a:endParaRPr>
            </a:p>
          </p:txBody>
        </p:sp>
      </p:grpSp>
      <p:sp>
        <p:nvSpPr>
          <p:cNvPr id="2" name="文本框 1"/>
          <p:cNvSpPr txBox="1"/>
          <p:nvPr/>
        </p:nvSpPr>
        <p:spPr>
          <a:xfrm>
            <a:off x="683260" y="1674495"/>
            <a:ext cx="7579995" cy="2030095"/>
          </a:xfrm>
          <a:prstGeom prst="rect">
            <a:avLst/>
          </a:prstGeom>
          <a:noFill/>
        </p:spPr>
        <p:txBody>
          <a:bodyPr wrap="square" rtlCol="0">
            <a:spAutoFit/>
          </a:bodyPr>
          <a:lstStyle/>
          <a:p>
            <a:pPr algn="l"/>
            <a:r>
              <a:rPr lang="zh-CN" altLang="en-US">
                <a:latin typeface="幼圆" panose="02010509060101010101" charset="-122"/>
                <a:ea typeface="幼圆" panose="02010509060101010101" charset="-122"/>
                <a:cs typeface="幼圆" panose="02010509060101010101" charset="-122"/>
              </a:rPr>
              <a:t>阶段</a:t>
            </a:r>
            <a:r>
              <a:rPr lang="en-US" altLang="zh-CN">
                <a:latin typeface="幼圆" panose="02010509060101010101" charset="-122"/>
                <a:ea typeface="幼圆" panose="02010509060101010101" charset="-122"/>
                <a:cs typeface="幼圆" panose="02010509060101010101" charset="-122"/>
              </a:rPr>
              <a:t>2</a:t>
            </a:r>
            <a:r>
              <a:rPr lang="zh-CN" altLang="en-US">
                <a:latin typeface="幼圆" panose="02010509060101010101" charset="-122"/>
                <a:ea typeface="幼圆" panose="02010509060101010101" charset="-122"/>
                <a:cs typeface="幼圆" panose="02010509060101010101" charset="-122"/>
              </a:rPr>
              <a:t>：</a:t>
            </a:r>
          </a:p>
          <a:p>
            <a:pPr algn="l"/>
            <a:r>
              <a:rPr lang="zh-CN" altLang="en-US">
                <a:latin typeface="幼圆" panose="02010509060101010101" charset="-122"/>
                <a:ea typeface="幼圆" panose="02010509060101010101" charset="-122"/>
                <a:cs typeface="幼圆" panose="02010509060101010101" charset="-122"/>
              </a:rPr>
              <a:t>一周后参与者返回实验室完成第二次实验。在本次会议中，参与者填写调查问题，询问他们的朋友是否回应了他们的任务请求，并再次评估他们与朋友的关系。为了更好地了解使用Mobilyzr的体验，我们对参与者进行了录音采访，了解他们的体验。在访谈期间，参与者打开了他们的Facebook帐户，并向实验者展示了他们的任务请求以及他们和他们的朋友对请求的交流记录。</a:t>
            </a:r>
          </a:p>
        </p:txBody>
      </p:sp>
      <p:pic>
        <p:nvPicPr>
          <p:cNvPr id="13" name="图片 12"/>
          <p:cNvPicPr>
            <a:picLocks noChangeAspect="1"/>
          </p:cNvPicPr>
          <p:nvPr/>
        </p:nvPicPr>
        <p:blipFill>
          <a:blip r:embed="rId3"/>
          <a:stretch>
            <a:fillRect/>
          </a:stretch>
        </p:blipFill>
        <p:spPr>
          <a:xfrm>
            <a:off x="6501130" y="180340"/>
            <a:ext cx="2240280" cy="3238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400"/>
                                  </p:stCondLst>
                                  <p:childTnLst>
                                    <p:set>
                                      <p:cBhvr>
                                        <p:cTn id="6" dur="1" fill="hold">
                                          <p:stCondLst>
                                            <p:cond delay="0"/>
                                          </p:stCondLst>
                                        </p:cTn>
                                        <p:tgtEl>
                                          <p:spTgt spid="30"/>
                                        </p:tgtEl>
                                        <p:attrNameLst>
                                          <p:attrName>style.visibility</p:attrName>
                                        </p:attrNameLst>
                                      </p:cBhvr>
                                      <p:to>
                                        <p:strVal val="visible"/>
                                      </p:to>
                                    </p:set>
                                    <p:anim calcmode="lin" valueType="num">
                                      <p:cBhvr additive="base">
                                        <p:cTn id="7" dur="300" fill="hold"/>
                                        <p:tgtEl>
                                          <p:spTgt spid="30"/>
                                        </p:tgtEl>
                                        <p:attrNameLst>
                                          <p:attrName>ppt_x</p:attrName>
                                        </p:attrNameLst>
                                      </p:cBhvr>
                                      <p:tavLst>
                                        <p:tav tm="0">
                                          <p:val>
                                            <p:strVal val="0-#ppt_w/2"/>
                                          </p:val>
                                        </p:tav>
                                        <p:tav tm="100000">
                                          <p:val>
                                            <p:strVal val="#ppt_x"/>
                                          </p:val>
                                        </p:tav>
                                      </p:tavLst>
                                    </p:anim>
                                    <p:anim calcmode="lin" valueType="num">
                                      <p:cBhvr additive="base">
                                        <p:cTn id="8" dur="300" fill="hold"/>
                                        <p:tgtEl>
                                          <p:spTgt spid="30"/>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600"/>
                                  </p:stCondLst>
                                  <p:childTnLst>
                                    <p:set>
                                      <p:cBhvr>
                                        <p:cTn id="10" dur="1" fill="hold">
                                          <p:stCondLst>
                                            <p:cond delay="0"/>
                                          </p:stCondLst>
                                        </p:cTn>
                                        <p:tgtEl>
                                          <p:spTgt spid="31"/>
                                        </p:tgtEl>
                                        <p:attrNameLst>
                                          <p:attrName>style.visibility</p:attrName>
                                        </p:attrNameLst>
                                      </p:cBhvr>
                                      <p:to>
                                        <p:strVal val="visible"/>
                                      </p:to>
                                    </p:set>
                                    <p:anim calcmode="lin" valueType="num">
                                      <p:cBhvr additive="base">
                                        <p:cTn id="11" dur="300" fill="hold"/>
                                        <p:tgtEl>
                                          <p:spTgt spid="31"/>
                                        </p:tgtEl>
                                        <p:attrNameLst>
                                          <p:attrName>ppt_x</p:attrName>
                                        </p:attrNameLst>
                                      </p:cBhvr>
                                      <p:tavLst>
                                        <p:tav tm="0">
                                          <p:val>
                                            <p:strVal val="0-#ppt_w/2"/>
                                          </p:val>
                                        </p:tav>
                                        <p:tav tm="100000">
                                          <p:val>
                                            <p:strVal val="#ppt_x"/>
                                          </p:val>
                                        </p:tav>
                                      </p:tavLst>
                                    </p:anim>
                                    <p:anim calcmode="lin" valueType="num">
                                      <p:cBhvr additive="base">
                                        <p:cTn id="12" dur="300" fill="hold"/>
                                        <p:tgtEl>
                                          <p:spTgt spid="31"/>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additive="base">
                                        <p:cTn id="17" dur="500"/>
                                        <p:tgtEl>
                                          <p:spTgt spid="2"/>
                                        </p:tgtEl>
                                        <p:attrNameLst>
                                          <p:attrName>ppt_y</p:attrName>
                                        </p:attrNameLst>
                                      </p:cBhvr>
                                      <p:tavLst>
                                        <p:tav tm="0">
                                          <p:val>
                                            <p:strVal val="#ppt_y+#ppt_h*1.125000"/>
                                          </p:val>
                                        </p:tav>
                                        <p:tav tm="100000">
                                          <p:val>
                                            <p:strVal val="#ppt_y"/>
                                          </p:val>
                                        </p:tav>
                                      </p:tavLst>
                                    </p:anim>
                                    <p:animEffect transition="in" filter="wipe(up)">
                                      <p:cBhvr>
                                        <p:cTn id="1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971550" y="919480"/>
            <a:ext cx="2771775" cy="431165"/>
          </a:xfrm>
          <a:prstGeom prst="rect">
            <a:avLst/>
          </a:prstGeom>
          <a:effectLst>
            <a:outerShdw blurRad="50800" dist="38100" dir="5400000" sx="38000" sy="38000" algn="t" rotWithShape="0">
              <a:prstClr val="black">
                <a:alpha val="40000"/>
              </a:prstClr>
            </a:outerShdw>
          </a:effectLst>
        </p:spPr>
        <p:txBody>
          <a:bodyPr/>
          <a:lstStyle>
            <a:lvl1pPr>
              <a:spcBef>
                <a:spcPct val="0"/>
              </a:spcBef>
              <a:buNone/>
              <a:defRPr sz="6000">
                <a:solidFill>
                  <a:srgbClr val="004294"/>
                </a:solidFill>
                <a:latin typeface="方正大黑简体" panose="02010601030101010101" pitchFamily="65" charset="-122"/>
                <a:ea typeface="方正大黑简体" panose="02010601030101010101" pitchFamily="65" charset="-122"/>
                <a:cs typeface="+mj-cs"/>
              </a:defRPr>
            </a:lvl1pPr>
          </a:lstStyle>
          <a:p>
            <a:pPr eaLnBrk="1" fontAlgn="auto" hangingPunct="1">
              <a:spcAft>
                <a:spcPts val="0"/>
              </a:spcAft>
              <a:defRPr/>
            </a:pPr>
            <a:r>
              <a:rPr lang="en-US" altLang="zh-CN" sz="1800" dirty="0">
                <a:solidFill>
                  <a:schemeClr val="bg1">
                    <a:lumMod val="50000"/>
                  </a:schemeClr>
                </a:solidFill>
                <a:latin typeface="黑体" panose="02010609060101010101" charset="-122"/>
                <a:ea typeface="黑体" panose="02010609060101010101" charset="-122"/>
              </a:rPr>
              <a:t>Contents</a:t>
            </a:r>
          </a:p>
        </p:txBody>
      </p:sp>
      <p:grpSp>
        <p:nvGrpSpPr>
          <p:cNvPr id="3" name="组合 2"/>
          <p:cNvGrpSpPr/>
          <p:nvPr/>
        </p:nvGrpSpPr>
        <p:grpSpPr bwMode="auto">
          <a:xfrm>
            <a:off x="611188" y="990600"/>
            <a:ext cx="360362" cy="288925"/>
            <a:chOff x="611560" y="990749"/>
            <a:chExt cx="360040" cy="288032"/>
          </a:xfrm>
        </p:grpSpPr>
        <p:sp>
          <p:nvSpPr>
            <p:cNvPr id="4" name="燕尾形 3"/>
            <p:cNvSpPr/>
            <p:nvPr/>
          </p:nvSpPr>
          <p:spPr>
            <a:xfrm>
              <a:off x="755893" y="990749"/>
              <a:ext cx="215707" cy="288032"/>
            </a:xfrm>
            <a:prstGeom prst="chevron">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solidFill>
              </a:endParaRPr>
            </a:p>
          </p:txBody>
        </p:sp>
        <p:sp>
          <p:nvSpPr>
            <p:cNvPr id="5" name="燕尾形 4"/>
            <p:cNvSpPr/>
            <p:nvPr/>
          </p:nvSpPr>
          <p:spPr>
            <a:xfrm>
              <a:off x="611560" y="990749"/>
              <a:ext cx="215707" cy="288032"/>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solidFill>
              </a:endParaRPr>
            </a:p>
          </p:txBody>
        </p:sp>
      </p:grpSp>
      <p:grpSp>
        <p:nvGrpSpPr>
          <p:cNvPr id="6" name="组合 5"/>
          <p:cNvGrpSpPr/>
          <p:nvPr/>
        </p:nvGrpSpPr>
        <p:grpSpPr bwMode="auto">
          <a:xfrm>
            <a:off x="3303905" y="2486025"/>
            <a:ext cx="2679700" cy="677544"/>
            <a:chOff x="2708347" y="2182984"/>
            <a:chExt cx="3557645" cy="396015"/>
          </a:xfrm>
        </p:grpSpPr>
        <p:sp>
          <p:nvSpPr>
            <p:cNvPr id="7" name="Rectangle 6"/>
            <p:cNvSpPr>
              <a:spLocks noChangeArrowheads="1"/>
            </p:cNvSpPr>
            <p:nvPr/>
          </p:nvSpPr>
          <p:spPr bwMode="auto">
            <a:xfrm>
              <a:off x="2708347" y="2183355"/>
              <a:ext cx="3346858" cy="395644"/>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eaLnBrk="1" fontAlgn="auto" hangingPunct="1">
                <a:spcBef>
                  <a:spcPts val="0"/>
                </a:spcBef>
                <a:spcAft>
                  <a:spcPts val="0"/>
                </a:spcAft>
                <a:defRPr/>
              </a:pPr>
              <a:r>
                <a:rPr lang="zh-CN" altLang="zh-CN" sz="4400" dirty="0">
                  <a:solidFill>
                    <a:schemeClr val="tx1">
                      <a:lumMod val="85000"/>
                      <a:lumOff val="15000"/>
                    </a:schemeClr>
                  </a:solidFill>
                  <a:latin typeface="微软雅黑" panose="020B0503020204020204" pitchFamily="34" charset="-122"/>
                  <a:ea typeface="微软雅黑" panose="020B0503020204020204" pitchFamily="34" charset="-122"/>
                </a:rPr>
                <a:t>实验结果</a:t>
              </a:r>
            </a:p>
          </p:txBody>
        </p:sp>
        <p:sp>
          <p:nvSpPr>
            <p:cNvPr id="8" name="Freeform 90"/>
            <p:cNvSpPr/>
            <p:nvPr/>
          </p:nvSpPr>
          <p:spPr bwMode="auto">
            <a:xfrm>
              <a:off x="2878695" y="2182984"/>
              <a:ext cx="3387297" cy="0"/>
            </a:xfrm>
            <a:custGeom>
              <a:avLst/>
              <a:gdLst>
                <a:gd name="T0" fmla="*/ 0 w 2133"/>
                <a:gd name="T1" fmla="*/ 2133 w 2133"/>
                <a:gd name="T2" fmla="*/ 0 w 2133"/>
              </a:gdLst>
              <a:ahLst/>
              <a:cxnLst>
                <a:cxn ang="0">
                  <a:pos x="T0" y="0"/>
                </a:cxn>
                <a:cxn ang="0">
                  <a:pos x="T1" y="0"/>
                </a:cxn>
                <a:cxn ang="0">
                  <a:pos x="T2" y="0"/>
                </a:cxn>
              </a:cxnLst>
              <a:rect l="0" t="0" r="r" b="b"/>
              <a:pathLst>
                <a:path w="2133">
                  <a:moveTo>
                    <a:pt x="0" y="0"/>
                  </a:moveTo>
                  <a:lnTo>
                    <a:pt x="2133" y="0"/>
                  </a:lnTo>
                  <a:lnTo>
                    <a:pt x="0" y="0"/>
                  </a:lnTo>
                  <a:close/>
                </a:path>
              </a:pathLst>
            </a:custGeom>
            <a:no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9" name="Line 91"/>
            <p:cNvSpPr>
              <a:spLocks noChangeShapeType="1"/>
            </p:cNvSpPr>
            <p:nvPr/>
          </p:nvSpPr>
          <p:spPr bwMode="auto">
            <a:xfrm>
              <a:off x="2878695" y="2182984"/>
              <a:ext cx="3387297" cy="0"/>
            </a:xfrm>
            <a:prstGeom prst="line">
              <a:avLst/>
            </a:prstGeom>
            <a:noFill/>
            <a:ln w="2" cap="flat">
              <a:solidFill>
                <a:srgbClr val="FFFFFF"/>
              </a:solidFill>
              <a:prstDash val="solid"/>
              <a:miter lim="800000"/>
            </a:ln>
          </p:spPr>
          <p:txBody>
            <a:bodyPr/>
            <a:lstStyle/>
            <a:p>
              <a:pPr eaLnBrk="1" fontAlgn="auto" hangingPunct="1">
                <a:spcBef>
                  <a:spcPts val="0"/>
                </a:spcBef>
                <a:spcAft>
                  <a:spcPts val="0"/>
                </a:spcAft>
                <a:defRPr/>
              </a:pPr>
              <a:endParaRPr lang="zh-CN" altLang="en-US">
                <a:solidFill>
                  <a:schemeClr val="tx1">
                    <a:lumMod val="85000"/>
                    <a:lumOff val="15000"/>
                  </a:schemeClr>
                </a:solidFill>
                <a:latin typeface="微软雅黑" panose="020B0503020204020204" pitchFamily="34" charset="-122"/>
                <a:ea typeface="微软雅黑" panose="020B0503020204020204" pitchFamily="34" charset="-122"/>
              </a:endParaRPr>
            </a:p>
          </p:txBody>
        </p:sp>
      </p:grpSp>
      <p:pic>
        <p:nvPicPr>
          <p:cNvPr id="13" name="图片 12"/>
          <p:cNvPicPr>
            <a:picLocks noChangeAspect="1"/>
          </p:cNvPicPr>
          <p:nvPr/>
        </p:nvPicPr>
        <p:blipFill>
          <a:blip r:embed="rId2"/>
          <a:stretch>
            <a:fillRect/>
          </a:stretch>
        </p:blipFill>
        <p:spPr>
          <a:xfrm>
            <a:off x="6464935" y="216535"/>
            <a:ext cx="2240280" cy="3238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40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300" fill="hold"/>
                                        <p:tgtEl>
                                          <p:spTgt spid="2"/>
                                        </p:tgtEl>
                                        <p:attrNameLst>
                                          <p:attrName>ppt_x</p:attrName>
                                        </p:attrNameLst>
                                      </p:cBhvr>
                                      <p:tavLst>
                                        <p:tav tm="0">
                                          <p:val>
                                            <p:strVal val="0-#ppt_w/2"/>
                                          </p:val>
                                        </p:tav>
                                        <p:tav tm="100000">
                                          <p:val>
                                            <p:strVal val="#ppt_x"/>
                                          </p:val>
                                        </p:tav>
                                      </p:tavLst>
                                    </p:anim>
                                    <p:anim calcmode="lin" valueType="num">
                                      <p:cBhvr additive="base">
                                        <p:cTn id="8" dur="3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60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300" fill="hold"/>
                                        <p:tgtEl>
                                          <p:spTgt spid="3"/>
                                        </p:tgtEl>
                                        <p:attrNameLst>
                                          <p:attrName>ppt_x</p:attrName>
                                        </p:attrNameLst>
                                      </p:cBhvr>
                                      <p:tavLst>
                                        <p:tav tm="0">
                                          <p:val>
                                            <p:strVal val="0-#ppt_w/2"/>
                                          </p:val>
                                        </p:tav>
                                        <p:tav tm="100000">
                                          <p:val>
                                            <p:strVal val="#ppt_x"/>
                                          </p:val>
                                        </p:tav>
                                      </p:tavLst>
                                    </p:anim>
                                    <p:anim calcmode="lin" valueType="num">
                                      <p:cBhvr additive="base">
                                        <p:cTn id="12" dur="300" fill="hold"/>
                                        <p:tgtEl>
                                          <p:spTgt spid="3"/>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60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300" fill="hold"/>
                                        <p:tgtEl>
                                          <p:spTgt spid="6"/>
                                        </p:tgtEl>
                                        <p:attrNameLst>
                                          <p:attrName>ppt_x</p:attrName>
                                        </p:attrNameLst>
                                      </p:cBhvr>
                                      <p:tavLst>
                                        <p:tav tm="0">
                                          <p:val>
                                            <p:strVal val="0-#ppt_w/2"/>
                                          </p:val>
                                        </p:tav>
                                        <p:tav tm="100000">
                                          <p:val>
                                            <p:strVal val="#ppt_x"/>
                                          </p:val>
                                        </p:tav>
                                      </p:tavLst>
                                    </p:anim>
                                    <p:anim calcmode="lin" valueType="num">
                                      <p:cBhvr additive="base">
                                        <p:cTn id="16" dur="3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
          <p:cNvSpPr txBox="1">
            <a:spLocks noChangeArrowheads="1"/>
          </p:cNvSpPr>
          <p:nvPr/>
        </p:nvSpPr>
        <p:spPr>
          <a:xfrm>
            <a:off x="971550" y="918845"/>
            <a:ext cx="2771775" cy="431800"/>
          </a:xfrm>
          <a:prstGeom prst="rect">
            <a:avLst/>
          </a:prstGeom>
          <a:effectLst>
            <a:outerShdw blurRad="50800" dist="38100" dir="5400000" sx="38000" sy="38000" algn="t" rotWithShape="0">
              <a:prstClr val="black">
                <a:alpha val="40000"/>
              </a:prstClr>
            </a:outerShdw>
          </a:effectLst>
        </p:spPr>
        <p:txBody>
          <a:bodyPr/>
          <a:lstStyle>
            <a:lvl1pPr>
              <a:spcBef>
                <a:spcPct val="0"/>
              </a:spcBef>
              <a:buNone/>
              <a:defRPr sz="6000">
                <a:solidFill>
                  <a:srgbClr val="004294"/>
                </a:solidFill>
                <a:latin typeface="方正大黑简体" panose="02010601030101010101" pitchFamily="65" charset="-122"/>
                <a:ea typeface="方正大黑简体" panose="02010601030101010101" pitchFamily="65" charset="-122"/>
                <a:cs typeface="+mj-cs"/>
              </a:defRPr>
            </a:lvl1pPr>
          </a:lstStyle>
          <a:p>
            <a:pPr eaLnBrk="1" fontAlgn="auto" hangingPunct="1">
              <a:spcAft>
                <a:spcPts val="0"/>
              </a:spcAft>
              <a:defRPr/>
            </a:pPr>
            <a:r>
              <a:rPr lang="zh-CN" altLang="en-US" sz="1800" dirty="0">
                <a:solidFill>
                  <a:schemeClr val="bg1">
                    <a:lumMod val="50000"/>
                  </a:schemeClr>
                </a:solidFill>
                <a:latin typeface="黑体" panose="02010609060101010101" charset="-122"/>
                <a:ea typeface="黑体" panose="02010609060101010101" charset="-122"/>
              </a:rPr>
              <a:t>实验结果</a:t>
            </a:r>
            <a:r>
              <a:rPr lang="en-US" altLang="zh-CN" sz="1800" dirty="0">
                <a:solidFill>
                  <a:schemeClr val="bg1">
                    <a:lumMod val="50000"/>
                  </a:schemeClr>
                </a:solidFill>
                <a:latin typeface="黑体" panose="02010609060101010101" charset="-122"/>
                <a:ea typeface="黑体" panose="02010609060101010101" charset="-122"/>
              </a:rPr>
              <a:t>1</a:t>
            </a:r>
            <a:r>
              <a:rPr lang="zh-CN" altLang="en-US" sz="1800" dirty="0">
                <a:solidFill>
                  <a:schemeClr val="bg1">
                    <a:lumMod val="50000"/>
                  </a:schemeClr>
                </a:solidFill>
                <a:latin typeface="黑体" panose="02010609060101010101" charset="-122"/>
                <a:ea typeface="黑体" panose="02010609060101010101" charset="-122"/>
              </a:rPr>
              <a:t>：奖励和帮助</a:t>
            </a:r>
            <a:endParaRPr lang="en-US" altLang="zh-CN" sz="1800" dirty="0">
              <a:solidFill>
                <a:schemeClr val="bg1">
                  <a:lumMod val="50000"/>
                </a:schemeClr>
              </a:solidFill>
              <a:latin typeface="黑体" panose="02010609060101010101" charset="-122"/>
              <a:ea typeface="黑体" panose="02010609060101010101" charset="-122"/>
            </a:endParaRPr>
          </a:p>
          <a:p>
            <a:pPr eaLnBrk="1" fontAlgn="auto" hangingPunct="1">
              <a:spcAft>
                <a:spcPts val="0"/>
              </a:spcAft>
              <a:defRPr/>
            </a:pPr>
            <a:endParaRPr lang="en-US" altLang="zh-CN" sz="1800" dirty="0">
              <a:solidFill>
                <a:schemeClr val="bg1">
                  <a:lumMod val="50000"/>
                </a:schemeClr>
              </a:solidFill>
              <a:latin typeface="黑体" panose="02010609060101010101" charset="-122"/>
              <a:ea typeface="黑体" panose="02010609060101010101" charset="-122"/>
            </a:endParaRPr>
          </a:p>
        </p:txBody>
      </p:sp>
      <p:grpSp>
        <p:nvGrpSpPr>
          <p:cNvPr id="31" name="组合 30"/>
          <p:cNvGrpSpPr/>
          <p:nvPr/>
        </p:nvGrpSpPr>
        <p:grpSpPr bwMode="auto">
          <a:xfrm>
            <a:off x="611188" y="990600"/>
            <a:ext cx="360362" cy="288925"/>
            <a:chOff x="611560" y="990749"/>
            <a:chExt cx="360040" cy="288032"/>
          </a:xfrm>
        </p:grpSpPr>
        <p:sp>
          <p:nvSpPr>
            <p:cNvPr id="32" name="燕尾形 31"/>
            <p:cNvSpPr/>
            <p:nvPr/>
          </p:nvSpPr>
          <p:spPr>
            <a:xfrm>
              <a:off x="755893" y="990749"/>
              <a:ext cx="215707" cy="288032"/>
            </a:xfrm>
            <a:prstGeom prst="chevron">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solidFill>
              </a:endParaRPr>
            </a:p>
          </p:txBody>
        </p:sp>
        <p:sp>
          <p:nvSpPr>
            <p:cNvPr id="33" name="燕尾形 32"/>
            <p:cNvSpPr/>
            <p:nvPr/>
          </p:nvSpPr>
          <p:spPr>
            <a:xfrm>
              <a:off x="611560" y="990749"/>
              <a:ext cx="215707" cy="288032"/>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solidFill>
              </a:endParaRPr>
            </a:p>
          </p:txBody>
        </p:sp>
      </p:grpSp>
      <p:sp>
        <p:nvSpPr>
          <p:cNvPr id="2" name="文本框 1"/>
          <p:cNvSpPr txBox="1"/>
          <p:nvPr/>
        </p:nvSpPr>
        <p:spPr>
          <a:xfrm>
            <a:off x="683260" y="1387475"/>
            <a:ext cx="7579995" cy="922020"/>
          </a:xfrm>
          <a:prstGeom prst="rect">
            <a:avLst/>
          </a:prstGeom>
          <a:noFill/>
        </p:spPr>
        <p:txBody>
          <a:bodyPr wrap="square" rtlCol="0">
            <a:spAutoFit/>
          </a:bodyPr>
          <a:lstStyle/>
          <a:p>
            <a:pPr algn="l"/>
            <a:r>
              <a:rPr>
                <a:latin typeface="幼圆" panose="02010509060101010101" charset="-122"/>
                <a:ea typeface="幼圆" panose="02010509060101010101" charset="-122"/>
                <a:cs typeface="幼圆" panose="02010509060101010101" charset="-122"/>
              </a:rPr>
              <a:t>结果表明，外在奖励并没有降低任何条件下的</a:t>
            </a:r>
            <a:r>
              <a:rPr lang="zh-CN">
                <a:latin typeface="幼圆" panose="02010509060101010101" charset="-122"/>
                <a:ea typeface="幼圆" panose="02010509060101010101" charset="-122"/>
                <a:cs typeface="幼圆" panose="02010509060101010101" charset="-122"/>
              </a:rPr>
              <a:t>回</a:t>
            </a:r>
            <a:r>
              <a:rPr>
                <a:latin typeface="幼圆" panose="02010509060101010101" charset="-122"/>
                <a:ea typeface="幼圆" panose="02010509060101010101" charset="-122"/>
                <a:cs typeface="幼圆" panose="02010509060101010101" charset="-122"/>
              </a:rPr>
              <a:t>应率，反而更大的奖励增加了回应率。与对照条件相比，大额金钱（5美元）和大</a:t>
            </a:r>
            <a:r>
              <a:rPr lang="zh-CN">
                <a:latin typeface="幼圆" panose="02010509060101010101" charset="-122"/>
                <a:ea typeface="幼圆" panose="02010509060101010101" charset="-122"/>
                <a:cs typeface="幼圆" panose="02010509060101010101" charset="-122"/>
              </a:rPr>
              <a:t>额</a:t>
            </a:r>
            <a:r>
              <a:rPr>
                <a:latin typeface="幼圆" panose="02010509060101010101" charset="-122"/>
                <a:ea typeface="幼圆" panose="02010509060101010101" charset="-122"/>
                <a:cs typeface="幼圆" panose="02010509060101010101" charset="-122"/>
              </a:rPr>
              <a:t>非金钱（大</a:t>
            </a:r>
            <a:r>
              <a:rPr lang="zh-CN">
                <a:latin typeface="幼圆" panose="02010509060101010101" charset="-122"/>
                <a:ea typeface="幼圆" panose="02010509060101010101" charset="-122"/>
                <a:cs typeface="幼圆" panose="02010509060101010101" charset="-122"/>
              </a:rPr>
              <a:t>额</a:t>
            </a:r>
            <a:r>
              <a:rPr>
                <a:latin typeface="幼圆" panose="02010509060101010101" charset="-122"/>
                <a:ea typeface="幼圆" panose="02010509060101010101" charset="-122"/>
                <a:cs typeface="幼圆" panose="02010509060101010101" charset="-122"/>
              </a:rPr>
              <a:t>M＆M）奖励增加了其标记朋友的55％和70％回应率。</a:t>
            </a:r>
          </a:p>
        </p:txBody>
      </p:sp>
      <p:pic>
        <p:nvPicPr>
          <p:cNvPr id="4" name="图片 3"/>
          <p:cNvPicPr>
            <a:picLocks noChangeAspect="1"/>
          </p:cNvPicPr>
          <p:nvPr/>
        </p:nvPicPr>
        <p:blipFill>
          <a:blip r:embed="rId3"/>
          <a:stretch>
            <a:fillRect/>
          </a:stretch>
        </p:blipFill>
        <p:spPr>
          <a:xfrm>
            <a:off x="1672590" y="2381250"/>
            <a:ext cx="5601335" cy="2335530"/>
          </a:xfrm>
          <a:prstGeom prst="rect">
            <a:avLst/>
          </a:prstGeom>
        </p:spPr>
      </p:pic>
      <p:sp>
        <p:nvSpPr>
          <p:cNvPr id="5" name="文本框 4"/>
          <p:cNvSpPr txBox="1"/>
          <p:nvPr/>
        </p:nvSpPr>
        <p:spPr>
          <a:xfrm>
            <a:off x="2735580" y="4716780"/>
            <a:ext cx="3133090" cy="337185"/>
          </a:xfrm>
          <a:prstGeom prst="rect">
            <a:avLst/>
          </a:prstGeom>
          <a:noFill/>
        </p:spPr>
        <p:txBody>
          <a:bodyPr wrap="none" rtlCol="0">
            <a:spAutoFit/>
          </a:bodyPr>
          <a:lstStyle/>
          <a:p>
            <a:pPr algn="l"/>
            <a:r>
              <a:rPr lang="zh-CN" altLang="en-US" sz="1600"/>
              <a:t>（630个标记好友的回应率条件）</a:t>
            </a:r>
          </a:p>
        </p:txBody>
      </p:sp>
      <p:pic>
        <p:nvPicPr>
          <p:cNvPr id="13" name="图片 12"/>
          <p:cNvPicPr>
            <a:picLocks noChangeAspect="1"/>
          </p:cNvPicPr>
          <p:nvPr/>
        </p:nvPicPr>
        <p:blipFill>
          <a:blip r:embed="rId4"/>
          <a:stretch>
            <a:fillRect/>
          </a:stretch>
        </p:blipFill>
        <p:spPr>
          <a:xfrm>
            <a:off x="6501130" y="180340"/>
            <a:ext cx="2240280" cy="3238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400"/>
                                  </p:stCondLst>
                                  <p:childTnLst>
                                    <p:set>
                                      <p:cBhvr>
                                        <p:cTn id="6" dur="1" fill="hold">
                                          <p:stCondLst>
                                            <p:cond delay="0"/>
                                          </p:stCondLst>
                                        </p:cTn>
                                        <p:tgtEl>
                                          <p:spTgt spid="30"/>
                                        </p:tgtEl>
                                        <p:attrNameLst>
                                          <p:attrName>style.visibility</p:attrName>
                                        </p:attrNameLst>
                                      </p:cBhvr>
                                      <p:to>
                                        <p:strVal val="visible"/>
                                      </p:to>
                                    </p:set>
                                    <p:anim calcmode="lin" valueType="num">
                                      <p:cBhvr additive="base">
                                        <p:cTn id="7" dur="300" fill="hold"/>
                                        <p:tgtEl>
                                          <p:spTgt spid="30"/>
                                        </p:tgtEl>
                                        <p:attrNameLst>
                                          <p:attrName>ppt_x</p:attrName>
                                        </p:attrNameLst>
                                      </p:cBhvr>
                                      <p:tavLst>
                                        <p:tav tm="0">
                                          <p:val>
                                            <p:strVal val="0-#ppt_w/2"/>
                                          </p:val>
                                        </p:tav>
                                        <p:tav tm="100000">
                                          <p:val>
                                            <p:strVal val="#ppt_x"/>
                                          </p:val>
                                        </p:tav>
                                      </p:tavLst>
                                    </p:anim>
                                    <p:anim calcmode="lin" valueType="num">
                                      <p:cBhvr additive="base">
                                        <p:cTn id="8" dur="300" fill="hold"/>
                                        <p:tgtEl>
                                          <p:spTgt spid="30"/>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600"/>
                                  </p:stCondLst>
                                  <p:childTnLst>
                                    <p:set>
                                      <p:cBhvr>
                                        <p:cTn id="10" dur="1" fill="hold">
                                          <p:stCondLst>
                                            <p:cond delay="0"/>
                                          </p:stCondLst>
                                        </p:cTn>
                                        <p:tgtEl>
                                          <p:spTgt spid="31"/>
                                        </p:tgtEl>
                                        <p:attrNameLst>
                                          <p:attrName>style.visibility</p:attrName>
                                        </p:attrNameLst>
                                      </p:cBhvr>
                                      <p:to>
                                        <p:strVal val="visible"/>
                                      </p:to>
                                    </p:set>
                                    <p:anim calcmode="lin" valueType="num">
                                      <p:cBhvr additive="base">
                                        <p:cTn id="11" dur="300" fill="hold"/>
                                        <p:tgtEl>
                                          <p:spTgt spid="31"/>
                                        </p:tgtEl>
                                        <p:attrNameLst>
                                          <p:attrName>ppt_x</p:attrName>
                                        </p:attrNameLst>
                                      </p:cBhvr>
                                      <p:tavLst>
                                        <p:tav tm="0">
                                          <p:val>
                                            <p:strVal val="0-#ppt_w/2"/>
                                          </p:val>
                                        </p:tav>
                                        <p:tav tm="100000">
                                          <p:val>
                                            <p:strVal val="#ppt_x"/>
                                          </p:val>
                                        </p:tav>
                                      </p:tavLst>
                                    </p:anim>
                                    <p:anim calcmode="lin" valueType="num">
                                      <p:cBhvr additive="base">
                                        <p:cTn id="12" dur="300" fill="hold"/>
                                        <p:tgtEl>
                                          <p:spTgt spid="31"/>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5" grpId="0"/>
      <p:bldP spid="5" grpId="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
          <p:cNvSpPr txBox="1">
            <a:spLocks noChangeArrowheads="1"/>
          </p:cNvSpPr>
          <p:nvPr/>
        </p:nvSpPr>
        <p:spPr>
          <a:xfrm>
            <a:off x="971550" y="918845"/>
            <a:ext cx="2771775" cy="431800"/>
          </a:xfrm>
          <a:prstGeom prst="rect">
            <a:avLst/>
          </a:prstGeom>
          <a:effectLst>
            <a:outerShdw blurRad="50800" dist="38100" dir="5400000" sx="38000" sy="38000" algn="t" rotWithShape="0">
              <a:prstClr val="black">
                <a:alpha val="40000"/>
              </a:prstClr>
            </a:outerShdw>
          </a:effectLst>
        </p:spPr>
        <p:txBody>
          <a:bodyPr/>
          <a:lstStyle>
            <a:lvl1pPr>
              <a:spcBef>
                <a:spcPct val="0"/>
              </a:spcBef>
              <a:buNone/>
              <a:defRPr sz="6000">
                <a:solidFill>
                  <a:srgbClr val="004294"/>
                </a:solidFill>
                <a:latin typeface="方正大黑简体" panose="02010601030101010101" pitchFamily="65" charset="-122"/>
                <a:ea typeface="方正大黑简体" panose="02010601030101010101" pitchFamily="65" charset="-122"/>
                <a:cs typeface="+mj-cs"/>
              </a:defRPr>
            </a:lvl1pPr>
          </a:lstStyle>
          <a:p>
            <a:pPr eaLnBrk="1" fontAlgn="auto" hangingPunct="1">
              <a:spcAft>
                <a:spcPts val="0"/>
              </a:spcAft>
              <a:defRPr/>
            </a:pPr>
            <a:r>
              <a:rPr lang="zh-CN" altLang="en-US" sz="1800" dirty="0">
                <a:solidFill>
                  <a:schemeClr val="bg1">
                    <a:lumMod val="50000"/>
                  </a:schemeClr>
                </a:solidFill>
                <a:latin typeface="黑体" panose="02010609060101010101" charset="-122"/>
                <a:ea typeface="黑体" panose="02010609060101010101" charset="-122"/>
              </a:rPr>
              <a:t>实验结果</a:t>
            </a:r>
            <a:r>
              <a:rPr lang="en-US" altLang="zh-CN" sz="1800" dirty="0">
                <a:solidFill>
                  <a:schemeClr val="bg1">
                    <a:lumMod val="50000"/>
                  </a:schemeClr>
                </a:solidFill>
                <a:latin typeface="黑体" panose="02010609060101010101" charset="-122"/>
                <a:ea typeface="黑体" panose="02010609060101010101" charset="-122"/>
              </a:rPr>
              <a:t>1</a:t>
            </a:r>
            <a:r>
              <a:rPr lang="zh-CN" altLang="en-US" sz="1800" dirty="0">
                <a:solidFill>
                  <a:schemeClr val="bg1">
                    <a:lumMod val="50000"/>
                  </a:schemeClr>
                </a:solidFill>
                <a:latin typeface="黑体" panose="02010609060101010101" charset="-122"/>
                <a:ea typeface="黑体" panose="02010609060101010101" charset="-122"/>
              </a:rPr>
              <a:t>：奖励和帮助</a:t>
            </a:r>
            <a:endParaRPr lang="en-US" altLang="zh-CN" sz="1800" dirty="0">
              <a:solidFill>
                <a:schemeClr val="bg1">
                  <a:lumMod val="50000"/>
                </a:schemeClr>
              </a:solidFill>
              <a:latin typeface="黑体" panose="02010609060101010101" charset="-122"/>
              <a:ea typeface="黑体" panose="02010609060101010101" charset="-122"/>
            </a:endParaRPr>
          </a:p>
          <a:p>
            <a:pPr eaLnBrk="1" fontAlgn="auto" hangingPunct="1">
              <a:spcAft>
                <a:spcPts val="0"/>
              </a:spcAft>
              <a:defRPr/>
            </a:pPr>
            <a:endParaRPr lang="en-US" altLang="zh-CN" sz="1800" dirty="0">
              <a:solidFill>
                <a:schemeClr val="bg1">
                  <a:lumMod val="50000"/>
                </a:schemeClr>
              </a:solidFill>
              <a:latin typeface="黑体" panose="02010609060101010101" charset="-122"/>
              <a:ea typeface="黑体" panose="02010609060101010101" charset="-122"/>
            </a:endParaRPr>
          </a:p>
        </p:txBody>
      </p:sp>
      <p:grpSp>
        <p:nvGrpSpPr>
          <p:cNvPr id="31" name="组合 30"/>
          <p:cNvGrpSpPr/>
          <p:nvPr/>
        </p:nvGrpSpPr>
        <p:grpSpPr bwMode="auto">
          <a:xfrm>
            <a:off x="611188" y="990600"/>
            <a:ext cx="360362" cy="288925"/>
            <a:chOff x="611560" y="990749"/>
            <a:chExt cx="360040" cy="288032"/>
          </a:xfrm>
        </p:grpSpPr>
        <p:sp>
          <p:nvSpPr>
            <p:cNvPr id="32" name="燕尾形 31"/>
            <p:cNvSpPr/>
            <p:nvPr/>
          </p:nvSpPr>
          <p:spPr>
            <a:xfrm>
              <a:off x="755893" y="990749"/>
              <a:ext cx="215707" cy="288032"/>
            </a:xfrm>
            <a:prstGeom prst="chevron">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solidFill>
              </a:endParaRPr>
            </a:p>
          </p:txBody>
        </p:sp>
        <p:sp>
          <p:nvSpPr>
            <p:cNvPr id="33" name="燕尾形 32"/>
            <p:cNvSpPr/>
            <p:nvPr/>
          </p:nvSpPr>
          <p:spPr>
            <a:xfrm>
              <a:off x="611560" y="990749"/>
              <a:ext cx="215707" cy="288032"/>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solidFill>
              </a:endParaRPr>
            </a:p>
          </p:txBody>
        </p:sp>
      </p:grpSp>
      <p:sp>
        <p:nvSpPr>
          <p:cNvPr id="2" name="文本框 1"/>
          <p:cNvSpPr txBox="1"/>
          <p:nvPr/>
        </p:nvSpPr>
        <p:spPr>
          <a:xfrm>
            <a:off x="683260" y="1530985"/>
            <a:ext cx="7579995" cy="1198880"/>
          </a:xfrm>
          <a:prstGeom prst="rect">
            <a:avLst/>
          </a:prstGeom>
          <a:noFill/>
        </p:spPr>
        <p:txBody>
          <a:bodyPr wrap="square" rtlCol="0">
            <a:spAutoFit/>
          </a:bodyPr>
          <a:lstStyle/>
          <a:p>
            <a:pPr algn="l"/>
            <a:r>
              <a:rPr>
                <a:latin typeface="幼圆" panose="02010509060101010101" charset="-122"/>
                <a:ea typeface="幼圆" panose="02010509060101010101" charset="-122"/>
                <a:cs typeface="幼圆" panose="02010509060101010101" charset="-122"/>
              </a:rPr>
              <a:t>为了测试这些差异是否显著，我们使用随机效果logit模型对标记的朋友是否回应请求进行建模</a:t>
            </a:r>
            <a:r>
              <a:rPr lang="zh-CN">
                <a:latin typeface="幼圆" panose="02010509060101010101" charset="-122"/>
                <a:ea typeface="幼圆" panose="02010509060101010101" charset="-122"/>
                <a:cs typeface="幼圆" panose="02010509060101010101" charset="-122"/>
              </a:rPr>
              <a:t>。</a:t>
            </a:r>
          </a:p>
          <a:p>
            <a:pPr algn="l"/>
            <a:r>
              <a:rPr lang="zh-CN">
                <a:latin typeface="幼圆" panose="02010509060101010101" charset="-122"/>
                <a:ea typeface="幼圆" panose="02010509060101010101" charset="-122"/>
                <a:cs typeface="幼圆" panose="02010509060101010101" charset="-122"/>
              </a:rPr>
              <a:t>下表的回归分析结果表明了它们之间的差异，两个大额奖励条件和无奖励条件在统计上是显著的，而小额奖励条件和无奖励条件却不那么显著。</a:t>
            </a:r>
          </a:p>
        </p:txBody>
      </p:sp>
      <p:pic>
        <p:nvPicPr>
          <p:cNvPr id="3" name="图片 2"/>
          <p:cNvPicPr>
            <a:picLocks noChangeAspect="1"/>
          </p:cNvPicPr>
          <p:nvPr/>
        </p:nvPicPr>
        <p:blipFill>
          <a:blip r:embed="rId3"/>
          <a:stretch>
            <a:fillRect/>
          </a:stretch>
        </p:blipFill>
        <p:spPr>
          <a:xfrm>
            <a:off x="2158365" y="2729865"/>
            <a:ext cx="4629150" cy="1981200"/>
          </a:xfrm>
          <a:prstGeom prst="rect">
            <a:avLst/>
          </a:prstGeom>
        </p:spPr>
      </p:pic>
      <p:sp>
        <p:nvSpPr>
          <p:cNvPr id="5" name="文本框 4"/>
          <p:cNvSpPr txBox="1"/>
          <p:nvPr/>
        </p:nvSpPr>
        <p:spPr>
          <a:xfrm>
            <a:off x="2247900" y="4711065"/>
            <a:ext cx="4442460" cy="306705"/>
          </a:xfrm>
          <a:prstGeom prst="rect">
            <a:avLst/>
          </a:prstGeom>
          <a:noFill/>
        </p:spPr>
        <p:txBody>
          <a:bodyPr wrap="none" rtlCol="0">
            <a:spAutoFit/>
          </a:bodyPr>
          <a:lstStyle/>
          <a:p>
            <a:pPr algn="l"/>
            <a:r>
              <a:rPr lang="zh-CN" altLang="en-US" sz="1400"/>
              <a:t>表</a:t>
            </a:r>
            <a:r>
              <a:rPr lang="en-US" altLang="zh-CN" sz="1400"/>
              <a:t>3  </a:t>
            </a:r>
            <a:r>
              <a:rPr lang="zh-CN" altLang="en-US" sz="1400"/>
              <a:t>预测标记的朋友是否会回应来自请求者的任务请求</a:t>
            </a:r>
          </a:p>
        </p:txBody>
      </p:sp>
      <p:pic>
        <p:nvPicPr>
          <p:cNvPr id="13" name="图片 12"/>
          <p:cNvPicPr>
            <a:picLocks noChangeAspect="1"/>
          </p:cNvPicPr>
          <p:nvPr/>
        </p:nvPicPr>
        <p:blipFill>
          <a:blip r:embed="rId4"/>
          <a:stretch>
            <a:fillRect/>
          </a:stretch>
        </p:blipFill>
        <p:spPr>
          <a:xfrm>
            <a:off x="6501130" y="180340"/>
            <a:ext cx="2240280" cy="3238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400"/>
                                  </p:stCondLst>
                                  <p:childTnLst>
                                    <p:set>
                                      <p:cBhvr>
                                        <p:cTn id="6" dur="1" fill="hold">
                                          <p:stCondLst>
                                            <p:cond delay="0"/>
                                          </p:stCondLst>
                                        </p:cTn>
                                        <p:tgtEl>
                                          <p:spTgt spid="30"/>
                                        </p:tgtEl>
                                        <p:attrNameLst>
                                          <p:attrName>style.visibility</p:attrName>
                                        </p:attrNameLst>
                                      </p:cBhvr>
                                      <p:to>
                                        <p:strVal val="visible"/>
                                      </p:to>
                                    </p:set>
                                    <p:anim calcmode="lin" valueType="num">
                                      <p:cBhvr additive="base">
                                        <p:cTn id="7" dur="300" fill="hold"/>
                                        <p:tgtEl>
                                          <p:spTgt spid="30"/>
                                        </p:tgtEl>
                                        <p:attrNameLst>
                                          <p:attrName>ppt_x</p:attrName>
                                        </p:attrNameLst>
                                      </p:cBhvr>
                                      <p:tavLst>
                                        <p:tav tm="0">
                                          <p:val>
                                            <p:strVal val="0-#ppt_w/2"/>
                                          </p:val>
                                        </p:tav>
                                        <p:tav tm="100000">
                                          <p:val>
                                            <p:strVal val="#ppt_x"/>
                                          </p:val>
                                        </p:tav>
                                      </p:tavLst>
                                    </p:anim>
                                    <p:anim calcmode="lin" valueType="num">
                                      <p:cBhvr additive="base">
                                        <p:cTn id="8" dur="300" fill="hold"/>
                                        <p:tgtEl>
                                          <p:spTgt spid="30"/>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600"/>
                                  </p:stCondLst>
                                  <p:childTnLst>
                                    <p:set>
                                      <p:cBhvr>
                                        <p:cTn id="10" dur="1" fill="hold">
                                          <p:stCondLst>
                                            <p:cond delay="0"/>
                                          </p:stCondLst>
                                        </p:cTn>
                                        <p:tgtEl>
                                          <p:spTgt spid="31"/>
                                        </p:tgtEl>
                                        <p:attrNameLst>
                                          <p:attrName>style.visibility</p:attrName>
                                        </p:attrNameLst>
                                      </p:cBhvr>
                                      <p:to>
                                        <p:strVal val="visible"/>
                                      </p:to>
                                    </p:set>
                                    <p:anim calcmode="lin" valueType="num">
                                      <p:cBhvr additive="base">
                                        <p:cTn id="11" dur="300" fill="hold"/>
                                        <p:tgtEl>
                                          <p:spTgt spid="31"/>
                                        </p:tgtEl>
                                        <p:attrNameLst>
                                          <p:attrName>ppt_x</p:attrName>
                                        </p:attrNameLst>
                                      </p:cBhvr>
                                      <p:tavLst>
                                        <p:tav tm="0">
                                          <p:val>
                                            <p:strVal val="0-#ppt_w/2"/>
                                          </p:val>
                                        </p:tav>
                                        <p:tav tm="100000">
                                          <p:val>
                                            <p:strVal val="#ppt_x"/>
                                          </p:val>
                                        </p:tav>
                                      </p:tavLst>
                                    </p:anim>
                                    <p:anim calcmode="lin" valueType="num">
                                      <p:cBhvr additive="base">
                                        <p:cTn id="12" dur="300" fill="hold"/>
                                        <p:tgtEl>
                                          <p:spTgt spid="31"/>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5" grpId="0"/>
      <p:bldP spid="5" grpId="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
          <p:cNvSpPr txBox="1">
            <a:spLocks noChangeArrowheads="1"/>
          </p:cNvSpPr>
          <p:nvPr/>
        </p:nvSpPr>
        <p:spPr>
          <a:xfrm>
            <a:off x="971550" y="918845"/>
            <a:ext cx="2771775" cy="431800"/>
          </a:xfrm>
          <a:prstGeom prst="rect">
            <a:avLst/>
          </a:prstGeom>
          <a:effectLst>
            <a:outerShdw blurRad="50800" dist="38100" dir="5400000" sx="38000" sy="38000" algn="t" rotWithShape="0">
              <a:prstClr val="black">
                <a:alpha val="40000"/>
              </a:prstClr>
            </a:outerShdw>
          </a:effectLst>
        </p:spPr>
        <p:txBody>
          <a:bodyPr/>
          <a:lstStyle>
            <a:lvl1pPr>
              <a:spcBef>
                <a:spcPct val="0"/>
              </a:spcBef>
              <a:buNone/>
              <a:defRPr sz="6000">
                <a:solidFill>
                  <a:srgbClr val="004294"/>
                </a:solidFill>
                <a:latin typeface="方正大黑简体" panose="02010601030101010101" pitchFamily="65" charset="-122"/>
                <a:ea typeface="方正大黑简体" panose="02010601030101010101" pitchFamily="65" charset="-122"/>
                <a:cs typeface="+mj-cs"/>
              </a:defRPr>
            </a:lvl1pPr>
          </a:lstStyle>
          <a:p>
            <a:pPr eaLnBrk="1" fontAlgn="auto" hangingPunct="1">
              <a:spcAft>
                <a:spcPts val="0"/>
              </a:spcAft>
              <a:defRPr/>
            </a:pPr>
            <a:r>
              <a:rPr lang="zh-CN" altLang="en-US" sz="1800" dirty="0">
                <a:solidFill>
                  <a:schemeClr val="bg1">
                    <a:lumMod val="50000"/>
                  </a:schemeClr>
                </a:solidFill>
                <a:latin typeface="黑体" panose="02010609060101010101" charset="-122"/>
                <a:ea typeface="黑体" panose="02010609060101010101" charset="-122"/>
              </a:rPr>
              <a:t>实验结果</a:t>
            </a:r>
            <a:r>
              <a:rPr lang="en-US" altLang="zh-CN" sz="1800" dirty="0">
                <a:solidFill>
                  <a:schemeClr val="bg1">
                    <a:lumMod val="50000"/>
                  </a:schemeClr>
                </a:solidFill>
                <a:latin typeface="黑体" panose="02010609060101010101" charset="-122"/>
                <a:ea typeface="黑体" panose="02010609060101010101" charset="-122"/>
              </a:rPr>
              <a:t>1</a:t>
            </a:r>
            <a:r>
              <a:rPr lang="zh-CN" altLang="en-US" sz="1800" dirty="0">
                <a:solidFill>
                  <a:schemeClr val="bg1">
                    <a:lumMod val="50000"/>
                  </a:schemeClr>
                </a:solidFill>
                <a:latin typeface="黑体" panose="02010609060101010101" charset="-122"/>
                <a:ea typeface="黑体" panose="02010609060101010101" charset="-122"/>
              </a:rPr>
              <a:t>：奖励和帮助</a:t>
            </a:r>
            <a:endParaRPr lang="en-US" altLang="zh-CN" sz="1800" dirty="0">
              <a:solidFill>
                <a:schemeClr val="bg1">
                  <a:lumMod val="50000"/>
                </a:schemeClr>
              </a:solidFill>
              <a:latin typeface="黑体" panose="02010609060101010101" charset="-122"/>
              <a:ea typeface="黑体" panose="02010609060101010101" charset="-122"/>
            </a:endParaRPr>
          </a:p>
          <a:p>
            <a:pPr eaLnBrk="1" fontAlgn="auto" hangingPunct="1">
              <a:spcAft>
                <a:spcPts val="0"/>
              </a:spcAft>
              <a:defRPr/>
            </a:pPr>
            <a:endParaRPr lang="en-US" altLang="zh-CN" sz="1800" dirty="0">
              <a:solidFill>
                <a:schemeClr val="bg1">
                  <a:lumMod val="50000"/>
                </a:schemeClr>
              </a:solidFill>
              <a:latin typeface="黑体" panose="02010609060101010101" charset="-122"/>
              <a:ea typeface="黑体" panose="02010609060101010101" charset="-122"/>
            </a:endParaRPr>
          </a:p>
        </p:txBody>
      </p:sp>
      <p:grpSp>
        <p:nvGrpSpPr>
          <p:cNvPr id="31" name="组合 30"/>
          <p:cNvGrpSpPr/>
          <p:nvPr/>
        </p:nvGrpSpPr>
        <p:grpSpPr bwMode="auto">
          <a:xfrm>
            <a:off x="611188" y="990600"/>
            <a:ext cx="360362" cy="288925"/>
            <a:chOff x="611560" y="990749"/>
            <a:chExt cx="360040" cy="288032"/>
          </a:xfrm>
        </p:grpSpPr>
        <p:sp>
          <p:nvSpPr>
            <p:cNvPr id="32" name="燕尾形 31"/>
            <p:cNvSpPr/>
            <p:nvPr/>
          </p:nvSpPr>
          <p:spPr>
            <a:xfrm>
              <a:off x="755893" y="990749"/>
              <a:ext cx="215707" cy="288032"/>
            </a:xfrm>
            <a:prstGeom prst="chevron">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solidFill>
              </a:endParaRPr>
            </a:p>
          </p:txBody>
        </p:sp>
        <p:sp>
          <p:nvSpPr>
            <p:cNvPr id="33" name="燕尾形 32"/>
            <p:cNvSpPr/>
            <p:nvPr/>
          </p:nvSpPr>
          <p:spPr>
            <a:xfrm>
              <a:off x="611560" y="990749"/>
              <a:ext cx="215707" cy="288032"/>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solidFill>
              </a:endParaRPr>
            </a:p>
          </p:txBody>
        </p:sp>
      </p:grpSp>
      <p:sp>
        <p:nvSpPr>
          <p:cNvPr id="2" name="文本框 1"/>
          <p:cNvSpPr txBox="1"/>
          <p:nvPr/>
        </p:nvSpPr>
        <p:spPr>
          <a:xfrm>
            <a:off x="683260" y="1674495"/>
            <a:ext cx="7579995" cy="645160"/>
          </a:xfrm>
          <a:prstGeom prst="rect">
            <a:avLst/>
          </a:prstGeom>
          <a:noFill/>
        </p:spPr>
        <p:txBody>
          <a:bodyPr wrap="square" rtlCol="0">
            <a:spAutoFit/>
          </a:bodyPr>
          <a:lstStyle/>
          <a:p>
            <a:pPr algn="l"/>
            <a:r>
              <a:rPr lang="zh-CN">
                <a:latin typeface="幼圆" panose="02010509060101010101" charset="-122"/>
                <a:ea typeface="幼圆" panose="02010509060101010101" charset="-122"/>
                <a:cs typeface="幼圆" panose="02010509060101010101" charset="-122"/>
              </a:rPr>
              <a:t>下表中</a:t>
            </a:r>
            <a:r>
              <a:rPr>
                <a:latin typeface="幼圆" panose="02010509060101010101" charset="-122"/>
                <a:ea typeface="幼圆" panose="02010509060101010101" charset="-122"/>
                <a:cs typeface="幼圆" panose="02010509060101010101" charset="-122"/>
              </a:rPr>
              <a:t>的回归分析表明奖励大小具有显着效果，但奖励类型对标记的朋友的回应率没有显着影响。</a:t>
            </a:r>
          </a:p>
        </p:txBody>
      </p:sp>
      <p:sp>
        <p:nvSpPr>
          <p:cNvPr id="5" name="文本框 4"/>
          <p:cNvSpPr txBox="1"/>
          <p:nvPr/>
        </p:nvSpPr>
        <p:spPr>
          <a:xfrm>
            <a:off x="1915795" y="4350385"/>
            <a:ext cx="5828030" cy="306705"/>
          </a:xfrm>
          <a:prstGeom prst="rect">
            <a:avLst/>
          </a:prstGeom>
          <a:noFill/>
        </p:spPr>
        <p:txBody>
          <a:bodyPr wrap="none" rtlCol="0">
            <a:spAutoFit/>
          </a:bodyPr>
          <a:lstStyle/>
          <a:p>
            <a:pPr algn="l"/>
            <a:r>
              <a:rPr lang="zh-CN" altLang="en-US" sz="1400"/>
              <a:t>表</a:t>
            </a:r>
            <a:r>
              <a:rPr lang="en-US" altLang="zh-CN" sz="1400"/>
              <a:t>4  在奖励条件</a:t>
            </a:r>
            <a:r>
              <a:rPr lang="zh-CN" altLang="en-US" sz="1400"/>
              <a:t>下</a:t>
            </a:r>
            <a:r>
              <a:rPr lang="en-US" altLang="zh-CN" sz="1400"/>
              <a:t>，随机效应logit模型预测标记的朋友是否回应任务请求</a:t>
            </a:r>
          </a:p>
        </p:txBody>
      </p:sp>
      <p:pic>
        <p:nvPicPr>
          <p:cNvPr id="4" name="图片 3"/>
          <p:cNvPicPr>
            <a:picLocks noChangeAspect="1"/>
          </p:cNvPicPr>
          <p:nvPr/>
        </p:nvPicPr>
        <p:blipFill>
          <a:blip r:embed="rId3"/>
          <a:stretch>
            <a:fillRect/>
          </a:stretch>
        </p:blipFill>
        <p:spPr>
          <a:xfrm>
            <a:off x="2110105" y="2482850"/>
            <a:ext cx="4924425" cy="1704975"/>
          </a:xfrm>
          <a:prstGeom prst="rect">
            <a:avLst/>
          </a:prstGeom>
        </p:spPr>
      </p:pic>
      <p:pic>
        <p:nvPicPr>
          <p:cNvPr id="13" name="图片 12"/>
          <p:cNvPicPr>
            <a:picLocks noChangeAspect="1"/>
          </p:cNvPicPr>
          <p:nvPr/>
        </p:nvPicPr>
        <p:blipFill>
          <a:blip r:embed="rId4"/>
          <a:stretch>
            <a:fillRect/>
          </a:stretch>
        </p:blipFill>
        <p:spPr>
          <a:xfrm>
            <a:off x="6501130" y="180340"/>
            <a:ext cx="2240280" cy="3238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400"/>
                                  </p:stCondLst>
                                  <p:childTnLst>
                                    <p:set>
                                      <p:cBhvr>
                                        <p:cTn id="6" dur="1" fill="hold">
                                          <p:stCondLst>
                                            <p:cond delay="0"/>
                                          </p:stCondLst>
                                        </p:cTn>
                                        <p:tgtEl>
                                          <p:spTgt spid="30"/>
                                        </p:tgtEl>
                                        <p:attrNameLst>
                                          <p:attrName>style.visibility</p:attrName>
                                        </p:attrNameLst>
                                      </p:cBhvr>
                                      <p:to>
                                        <p:strVal val="visible"/>
                                      </p:to>
                                    </p:set>
                                    <p:anim calcmode="lin" valueType="num">
                                      <p:cBhvr additive="base">
                                        <p:cTn id="7" dur="300" fill="hold"/>
                                        <p:tgtEl>
                                          <p:spTgt spid="30"/>
                                        </p:tgtEl>
                                        <p:attrNameLst>
                                          <p:attrName>ppt_x</p:attrName>
                                        </p:attrNameLst>
                                      </p:cBhvr>
                                      <p:tavLst>
                                        <p:tav tm="0">
                                          <p:val>
                                            <p:strVal val="0-#ppt_w/2"/>
                                          </p:val>
                                        </p:tav>
                                        <p:tav tm="100000">
                                          <p:val>
                                            <p:strVal val="#ppt_x"/>
                                          </p:val>
                                        </p:tav>
                                      </p:tavLst>
                                    </p:anim>
                                    <p:anim calcmode="lin" valueType="num">
                                      <p:cBhvr additive="base">
                                        <p:cTn id="8" dur="300" fill="hold"/>
                                        <p:tgtEl>
                                          <p:spTgt spid="30"/>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600"/>
                                  </p:stCondLst>
                                  <p:childTnLst>
                                    <p:set>
                                      <p:cBhvr>
                                        <p:cTn id="10" dur="1" fill="hold">
                                          <p:stCondLst>
                                            <p:cond delay="0"/>
                                          </p:stCondLst>
                                        </p:cTn>
                                        <p:tgtEl>
                                          <p:spTgt spid="31"/>
                                        </p:tgtEl>
                                        <p:attrNameLst>
                                          <p:attrName>style.visibility</p:attrName>
                                        </p:attrNameLst>
                                      </p:cBhvr>
                                      <p:to>
                                        <p:strVal val="visible"/>
                                      </p:to>
                                    </p:set>
                                    <p:anim calcmode="lin" valueType="num">
                                      <p:cBhvr additive="base">
                                        <p:cTn id="11" dur="300" fill="hold"/>
                                        <p:tgtEl>
                                          <p:spTgt spid="31"/>
                                        </p:tgtEl>
                                        <p:attrNameLst>
                                          <p:attrName>ppt_x</p:attrName>
                                        </p:attrNameLst>
                                      </p:cBhvr>
                                      <p:tavLst>
                                        <p:tav tm="0">
                                          <p:val>
                                            <p:strVal val="0-#ppt_w/2"/>
                                          </p:val>
                                        </p:tav>
                                        <p:tav tm="100000">
                                          <p:val>
                                            <p:strVal val="#ppt_x"/>
                                          </p:val>
                                        </p:tav>
                                      </p:tavLst>
                                    </p:anim>
                                    <p:anim calcmode="lin" valueType="num">
                                      <p:cBhvr additive="base">
                                        <p:cTn id="12" dur="300" fill="hold"/>
                                        <p:tgtEl>
                                          <p:spTgt spid="31"/>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5" grpId="0"/>
      <p:bldP spid="5" grpId="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
          <p:cNvSpPr txBox="1">
            <a:spLocks noChangeArrowheads="1"/>
          </p:cNvSpPr>
          <p:nvPr/>
        </p:nvSpPr>
        <p:spPr>
          <a:xfrm>
            <a:off x="971550" y="918845"/>
            <a:ext cx="2771775" cy="431800"/>
          </a:xfrm>
          <a:prstGeom prst="rect">
            <a:avLst/>
          </a:prstGeom>
          <a:effectLst>
            <a:outerShdw blurRad="50800" dist="38100" dir="5400000" sx="38000" sy="38000" algn="t" rotWithShape="0">
              <a:prstClr val="black">
                <a:alpha val="40000"/>
              </a:prstClr>
            </a:outerShdw>
          </a:effectLst>
        </p:spPr>
        <p:txBody>
          <a:bodyPr/>
          <a:lstStyle>
            <a:lvl1pPr>
              <a:spcBef>
                <a:spcPct val="0"/>
              </a:spcBef>
              <a:buNone/>
              <a:defRPr sz="6000">
                <a:solidFill>
                  <a:srgbClr val="004294"/>
                </a:solidFill>
                <a:latin typeface="方正大黑简体" panose="02010601030101010101" pitchFamily="65" charset="-122"/>
                <a:ea typeface="方正大黑简体" panose="02010601030101010101" pitchFamily="65" charset="-122"/>
                <a:cs typeface="+mj-cs"/>
              </a:defRPr>
            </a:lvl1pPr>
          </a:lstStyle>
          <a:p>
            <a:pPr eaLnBrk="1" fontAlgn="auto" hangingPunct="1">
              <a:spcAft>
                <a:spcPts val="0"/>
              </a:spcAft>
              <a:defRPr/>
            </a:pPr>
            <a:r>
              <a:rPr lang="zh-CN" altLang="en-US" sz="1800" dirty="0">
                <a:solidFill>
                  <a:schemeClr val="bg1">
                    <a:lumMod val="50000"/>
                  </a:schemeClr>
                </a:solidFill>
                <a:latin typeface="黑体" panose="02010609060101010101" charset="-122"/>
                <a:ea typeface="黑体" panose="02010609060101010101" charset="-122"/>
              </a:rPr>
              <a:t>实验结果</a:t>
            </a:r>
            <a:r>
              <a:rPr lang="en-US" altLang="zh-CN" sz="1800" dirty="0">
                <a:solidFill>
                  <a:schemeClr val="bg1">
                    <a:lumMod val="50000"/>
                  </a:schemeClr>
                </a:solidFill>
                <a:latin typeface="黑体" panose="02010609060101010101" charset="-122"/>
                <a:ea typeface="黑体" panose="02010609060101010101" charset="-122"/>
              </a:rPr>
              <a:t>1</a:t>
            </a:r>
            <a:r>
              <a:rPr lang="zh-CN" altLang="en-US" sz="1800" dirty="0">
                <a:solidFill>
                  <a:schemeClr val="bg1">
                    <a:lumMod val="50000"/>
                  </a:schemeClr>
                </a:solidFill>
                <a:latin typeface="黑体" panose="02010609060101010101" charset="-122"/>
                <a:ea typeface="黑体" panose="02010609060101010101" charset="-122"/>
              </a:rPr>
              <a:t>：奖励和帮助</a:t>
            </a:r>
            <a:endParaRPr lang="en-US" altLang="zh-CN" sz="1800" dirty="0">
              <a:solidFill>
                <a:schemeClr val="bg1">
                  <a:lumMod val="50000"/>
                </a:schemeClr>
              </a:solidFill>
              <a:latin typeface="黑体" panose="02010609060101010101" charset="-122"/>
              <a:ea typeface="黑体" panose="02010609060101010101" charset="-122"/>
            </a:endParaRPr>
          </a:p>
          <a:p>
            <a:pPr eaLnBrk="1" fontAlgn="auto" hangingPunct="1">
              <a:spcAft>
                <a:spcPts val="0"/>
              </a:spcAft>
              <a:defRPr/>
            </a:pPr>
            <a:endParaRPr lang="en-US" altLang="zh-CN" sz="1800" dirty="0">
              <a:solidFill>
                <a:schemeClr val="bg1">
                  <a:lumMod val="50000"/>
                </a:schemeClr>
              </a:solidFill>
              <a:latin typeface="黑体" panose="02010609060101010101" charset="-122"/>
              <a:ea typeface="黑体" panose="02010609060101010101" charset="-122"/>
            </a:endParaRPr>
          </a:p>
        </p:txBody>
      </p:sp>
      <p:grpSp>
        <p:nvGrpSpPr>
          <p:cNvPr id="31" name="组合 30"/>
          <p:cNvGrpSpPr/>
          <p:nvPr/>
        </p:nvGrpSpPr>
        <p:grpSpPr bwMode="auto">
          <a:xfrm>
            <a:off x="611188" y="990600"/>
            <a:ext cx="360362" cy="288925"/>
            <a:chOff x="611560" y="990749"/>
            <a:chExt cx="360040" cy="288032"/>
          </a:xfrm>
        </p:grpSpPr>
        <p:sp>
          <p:nvSpPr>
            <p:cNvPr id="32" name="燕尾形 31"/>
            <p:cNvSpPr/>
            <p:nvPr/>
          </p:nvSpPr>
          <p:spPr>
            <a:xfrm>
              <a:off x="755893" y="990749"/>
              <a:ext cx="215707" cy="288032"/>
            </a:xfrm>
            <a:prstGeom prst="chevron">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solidFill>
              </a:endParaRPr>
            </a:p>
          </p:txBody>
        </p:sp>
        <p:sp>
          <p:nvSpPr>
            <p:cNvPr id="33" name="燕尾形 32"/>
            <p:cNvSpPr/>
            <p:nvPr/>
          </p:nvSpPr>
          <p:spPr>
            <a:xfrm>
              <a:off x="611560" y="990749"/>
              <a:ext cx="215707" cy="288032"/>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solidFill>
              </a:endParaRPr>
            </a:p>
          </p:txBody>
        </p:sp>
      </p:grpSp>
      <p:sp>
        <p:nvSpPr>
          <p:cNvPr id="2" name="文本框 1"/>
          <p:cNvSpPr txBox="1"/>
          <p:nvPr/>
        </p:nvSpPr>
        <p:spPr>
          <a:xfrm>
            <a:off x="683260" y="1674495"/>
            <a:ext cx="7579995" cy="2584450"/>
          </a:xfrm>
          <a:prstGeom prst="rect">
            <a:avLst/>
          </a:prstGeom>
          <a:noFill/>
        </p:spPr>
        <p:txBody>
          <a:bodyPr wrap="square" rtlCol="0">
            <a:spAutoFit/>
          </a:bodyPr>
          <a:lstStyle/>
          <a:p>
            <a:pPr algn="l"/>
            <a:r>
              <a:rPr>
                <a:latin typeface="幼圆" panose="02010509060101010101" charset="-122"/>
                <a:ea typeface="幼圆" panose="02010509060101010101" charset="-122"/>
                <a:cs typeface="幼圆" panose="02010509060101010101" charset="-122"/>
              </a:rPr>
              <a:t>我们的结果总体上支持</a:t>
            </a:r>
            <a:r>
              <a:rPr lang="zh-CN">
                <a:latin typeface="幼圆" panose="02010509060101010101" charset="-122"/>
                <a:ea typeface="幼圆" panose="02010509060101010101" charset="-122"/>
                <a:cs typeface="幼圆" panose="02010509060101010101" charset="-122"/>
              </a:rPr>
              <a:t>假设</a:t>
            </a:r>
            <a:r>
              <a:rPr lang="en-US" altLang="zh-CN">
                <a:latin typeface="幼圆" panose="02010509060101010101" charset="-122"/>
                <a:ea typeface="幼圆" panose="02010509060101010101" charset="-122"/>
                <a:cs typeface="幼圆" panose="02010509060101010101" charset="-122"/>
              </a:rPr>
              <a:t>1-</a:t>
            </a:r>
            <a:r>
              <a:rPr>
                <a:latin typeface="幼圆" panose="02010509060101010101" charset="-122"/>
                <a:ea typeface="幼圆" panose="02010509060101010101" charset="-122"/>
                <a:cs typeface="幼圆" panose="02010509060101010101" charset="-122"/>
              </a:rPr>
              <a:t>市场观点</a:t>
            </a:r>
            <a:r>
              <a:rPr lang="zh-CN">
                <a:latin typeface="幼圆" panose="02010509060101010101" charset="-122"/>
                <a:ea typeface="幼圆" panose="02010509060101010101" charset="-122"/>
                <a:cs typeface="幼圆" panose="02010509060101010101" charset="-122"/>
              </a:rPr>
              <a:t>，</a:t>
            </a:r>
            <a:r>
              <a:rPr>
                <a:latin typeface="幼圆" panose="02010509060101010101" charset="-122"/>
                <a:ea typeface="幼圆" panose="02010509060101010101" charset="-122"/>
                <a:cs typeface="幼圆" panose="02010509060101010101" charset="-122"/>
              </a:rPr>
              <a:t>并且不提供对</a:t>
            </a:r>
            <a:r>
              <a:rPr lang="zh-CN">
                <a:latin typeface="幼圆" panose="02010509060101010101" charset="-122"/>
                <a:ea typeface="幼圆" panose="02010509060101010101" charset="-122"/>
                <a:cs typeface="幼圆" panose="02010509060101010101" charset="-122"/>
              </a:rPr>
              <a:t>假设</a:t>
            </a:r>
            <a:r>
              <a:rPr lang="en-US" altLang="zh-CN">
                <a:latin typeface="幼圆" panose="02010509060101010101" charset="-122"/>
                <a:ea typeface="幼圆" panose="02010509060101010101" charset="-122"/>
                <a:cs typeface="幼圆" panose="02010509060101010101" charset="-122"/>
              </a:rPr>
              <a:t>2</a:t>
            </a:r>
            <a:r>
              <a:rPr lang="zh-CN" altLang="en-US">
                <a:latin typeface="幼圆" panose="02010509060101010101" charset="-122"/>
                <a:ea typeface="幼圆" panose="02010509060101010101" charset="-122"/>
                <a:cs typeface="幼圆" panose="02010509060101010101" charset="-122"/>
              </a:rPr>
              <a:t>的</a:t>
            </a:r>
            <a:r>
              <a:rPr>
                <a:latin typeface="幼圆" panose="02010509060101010101" charset="-122"/>
                <a:ea typeface="幼圆" panose="02010509060101010101" charset="-122"/>
                <a:cs typeface="幼圆" panose="02010509060101010101" charset="-122"/>
              </a:rPr>
              <a:t>支持-阴影观点。至少在朋友调查和文档修订任务的背景下，提供外在奖励并没有降低用户的回复率。此外，回应模式与市场观点一致：更大的奖励导致更多回应。</a:t>
            </a:r>
          </a:p>
          <a:p>
            <a:pPr algn="l"/>
            <a:r>
              <a:rPr>
                <a:latin typeface="幼圆" panose="02010509060101010101" charset="-122"/>
                <a:ea typeface="幼圆" panose="02010509060101010101" charset="-122"/>
                <a:cs typeface="幼圆" panose="02010509060101010101" charset="-122"/>
              </a:rPr>
              <a:t>有趣的是，与</a:t>
            </a:r>
            <a:r>
              <a:rPr lang="zh-CN">
                <a:latin typeface="幼圆" panose="02010509060101010101" charset="-122"/>
                <a:ea typeface="幼圆" panose="02010509060101010101" charset="-122"/>
                <a:cs typeface="幼圆" panose="02010509060101010101" charset="-122"/>
              </a:rPr>
              <a:t>假设</a:t>
            </a:r>
            <a:r>
              <a:rPr lang="en-US" altLang="zh-CN">
                <a:latin typeface="幼圆" panose="02010509060101010101" charset="-122"/>
                <a:ea typeface="幼圆" panose="02010509060101010101" charset="-122"/>
                <a:cs typeface="幼圆" panose="02010509060101010101" charset="-122"/>
              </a:rPr>
              <a:t>1</a:t>
            </a:r>
            <a:r>
              <a:rPr lang="zh-CN" altLang="en-US">
                <a:latin typeface="幼圆" panose="02010509060101010101" charset="-122"/>
                <a:ea typeface="幼圆" panose="02010509060101010101" charset="-122"/>
                <a:cs typeface="幼圆" panose="02010509060101010101" charset="-122"/>
              </a:rPr>
              <a:t>第</a:t>
            </a:r>
            <a:r>
              <a:rPr lang="en-US" altLang="zh-CN">
                <a:latin typeface="幼圆" panose="02010509060101010101" charset="-122"/>
                <a:ea typeface="幼圆" panose="02010509060101010101" charset="-122"/>
                <a:cs typeface="幼圆" panose="02010509060101010101" charset="-122"/>
              </a:rPr>
              <a:t>2</a:t>
            </a:r>
            <a:r>
              <a:rPr lang="zh-CN" altLang="en-US">
                <a:latin typeface="幼圆" panose="02010509060101010101" charset="-122"/>
                <a:ea typeface="幼圆" panose="02010509060101010101" charset="-122"/>
                <a:cs typeface="幼圆" panose="02010509060101010101" charset="-122"/>
              </a:rPr>
              <a:t>小点</a:t>
            </a:r>
            <a:r>
              <a:rPr>
                <a:latin typeface="幼圆" panose="02010509060101010101" charset="-122"/>
                <a:ea typeface="幼圆" panose="02010509060101010101" charset="-122"/>
                <a:cs typeface="幼圆" panose="02010509060101010101" charset="-122"/>
              </a:rPr>
              <a:t>不一致，我们发现非金钱奖励遵循与金钱奖励相同的市场模式，其中较大的奖励导致更多的回应。一种解释是，尽管我们在</a:t>
            </a:r>
            <a:r>
              <a:rPr lang="zh-CN">
                <a:latin typeface="幼圆" panose="02010509060101010101" charset="-122"/>
                <a:ea typeface="幼圆" panose="02010509060101010101" charset="-122"/>
                <a:cs typeface="幼圆" panose="02010509060101010101" charset="-122"/>
              </a:rPr>
              <a:t>设计</a:t>
            </a:r>
            <a:r>
              <a:rPr>
                <a:latin typeface="幼圆" panose="02010509060101010101" charset="-122"/>
                <a:ea typeface="幼圆" panose="02010509060101010101" charset="-122"/>
                <a:cs typeface="幼圆" panose="02010509060101010101" charset="-122"/>
              </a:rPr>
              <a:t>非金钱奖励</a:t>
            </a:r>
            <a:r>
              <a:rPr lang="zh-CN">
                <a:latin typeface="幼圆" panose="02010509060101010101" charset="-122"/>
                <a:ea typeface="幼圆" panose="02010509060101010101" charset="-122"/>
                <a:cs typeface="幼圆" panose="02010509060101010101" charset="-122"/>
              </a:rPr>
              <a:t>时，</a:t>
            </a:r>
            <a:r>
              <a:rPr>
                <a:latin typeface="幼圆" panose="02010509060101010101" charset="-122"/>
                <a:ea typeface="幼圆" panose="02010509060101010101" charset="-122"/>
                <a:cs typeface="幼圆" panose="02010509060101010101" charset="-122"/>
                <a:sym typeface="+mn-ea"/>
              </a:rPr>
              <a:t>没有提及其</a:t>
            </a:r>
            <a:r>
              <a:rPr lang="zh-CN">
                <a:latin typeface="幼圆" panose="02010509060101010101" charset="-122"/>
                <a:ea typeface="幼圆" panose="02010509060101010101" charset="-122"/>
                <a:cs typeface="幼圆" panose="02010509060101010101" charset="-122"/>
                <a:sym typeface="+mn-ea"/>
              </a:rPr>
              <a:t>金钱</a:t>
            </a:r>
            <a:r>
              <a:rPr>
                <a:latin typeface="幼圆" panose="02010509060101010101" charset="-122"/>
                <a:ea typeface="幼圆" panose="02010509060101010101" charset="-122"/>
                <a:cs typeface="幼圆" panose="02010509060101010101" charset="-122"/>
                <a:sym typeface="+mn-ea"/>
              </a:rPr>
              <a:t>价值</a:t>
            </a:r>
            <a:r>
              <a:rPr>
                <a:latin typeface="幼圆" panose="02010509060101010101" charset="-122"/>
                <a:ea typeface="幼圆" panose="02010509060101010101" charset="-122"/>
                <a:cs typeface="幼圆" panose="02010509060101010101" charset="-122"/>
              </a:rPr>
              <a:t>，但它们也可能在回应者中引发市场模式而不是社交模式，他们可以估计其金钱价值（ 特别是因为我们在描述中显示了M＆M糖果奖励的重量）。</a:t>
            </a:r>
          </a:p>
        </p:txBody>
      </p:sp>
      <p:pic>
        <p:nvPicPr>
          <p:cNvPr id="13" name="图片 12"/>
          <p:cNvPicPr>
            <a:picLocks noChangeAspect="1"/>
          </p:cNvPicPr>
          <p:nvPr/>
        </p:nvPicPr>
        <p:blipFill>
          <a:blip r:embed="rId3"/>
          <a:stretch>
            <a:fillRect/>
          </a:stretch>
        </p:blipFill>
        <p:spPr>
          <a:xfrm>
            <a:off x="6501130" y="180340"/>
            <a:ext cx="2240280" cy="3238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400"/>
                                  </p:stCondLst>
                                  <p:childTnLst>
                                    <p:set>
                                      <p:cBhvr>
                                        <p:cTn id="6" dur="1" fill="hold">
                                          <p:stCondLst>
                                            <p:cond delay="0"/>
                                          </p:stCondLst>
                                        </p:cTn>
                                        <p:tgtEl>
                                          <p:spTgt spid="30"/>
                                        </p:tgtEl>
                                        <p:attrNameLst>
                                          <p:attrName>style.visibility</p:attrName>
                                        </p:attrNameLst>
                                      </p:cBhvr>
                                      <p:to>
                                        <p:strVal val="visible"/>
                                      </p:to>
                                    </p:set>
                                    <p:anim calcmode="lin" valueType="num">
                                      <p:cBhvr additive="base">
                                        <p:cTn id="7" dur="300" fill="hold"/>
                                        <p:tgtEl>
                                          <p:spTgt spid="30"/>
                                        </p:tgtEl>
                                        <p:attrNameLst>
                                          <p:attrName>ppt_x</p:attrName>
                                        </p:attrNameLst>
                                      </p:cBhvr>
                                      <p:tavLst>
                                        <p:tav tm="0">
                                          <p:val>
                                            <p:strVal val="0-#ppt_w/2"/>
                                          </p:val>
                                        </p:tav>
                                        <p:tav tm="100000">
                                          <p:val>
                                            <p:strVal val="#ppt_x"/>
                                          </p:val>
                                        </p:tav>
                                      </p:tavLst>
                                    </p:anim>
                                    <p:anim calcmode="lin" valueType="num">
                                      <p:cBhvr additive="base">
                                        <p:cTn id="8" dur="300" fill="hold"/>
                                        <p:tgtEl>
                                          <p:spTgt spid="30"/>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600"/>
                                  </p:stCondLst>
                                  <p:childTnLst>
                                    <p:set>
                                      <p:cBhvr>
                                        <p:cTn id="10" dur="1" fill="hold">
                                          <p:stCondLst>
                                            <p:cond delay="0"/>
                                          </p:stCondLst>
                                        </p:cTn>
                                        <p:tgtEl>
                                          <p:spTgt spid="31"/>
                                        </p:tgtEl>
                                        <p:attrNameLst>
                                          <p:attrName>style.visibility</p:attrName>
                                        </p:attrNameLst>
                                      </p:cBhvr>
                                      <p:to>
                                        <p:strVal val="visible"/>
                                      </p:to>
                                    </p:set>
                                    <p:anim calcmode="lin" valueType="num">
                                      <p:cBhvr additive="base">
                                        <p:cTn id="11" dur="300" fill="hold"/>
                                        <p:tgtEl>
                                          <p:spTgt spid="31"/>
                                        </p:tgtEl>
                                        <p:attrNameLst>
                                          <p:attrName>ppt_x</p:attrName>
                                        </p:attrNameLst>
                                      </p:cBhvr>
                                      <p:tavLst>
                                        <p:tav tm="0">
                                          <p:val>
                                            <p:strVal val="0-#ppt_w/2"/>
                                          </p:val>
                                        </p:tav>
                                        <p:tav tm="100000">
                                          <p:val>
                                            <p:strVal val="#ppt_x"/>
                                          </p:val>
                                        </p:tav>
                                      </p:tavLst>
                                    </p:anim>
                                    <p:anim calcmode="lin" valueType="num">
                                      <p:cBhvr additive="base">
                                        <p:cTn id="12" dur="300" fill="hold"/>
                                        <p:tgtEl>
                                          <p:spTgt spid="31"/>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additive="base">
                                        <p:cTn id="17" dur="500"/>
                                        <p:tgtEl>
                                          <p:spTgt spid="2"/>
                                        </p:tgtEl>
                                        <p:attrNameLst>
                                          <p:attrName>ppt_y</p:attrName>
                                        </p:attrNameLst>
                                      </p:cBhvr>
                                      <p:tavLst>
                                        <p:tav tm="0">
                                          <p:val>
                                            <p:strVal val="#ppt_y+#ppt_h*1.125000"/>
                                          </p:val>
                                        </p:tav>
                                        <p:tav tm="100000">
                                          <p:val>
                                            <p:strVal val="#ppt_y"/>
                                          </p:val>
                                        </p:tav>
                                      </p:tavLst>
                                    </p:anim>
                                    <p:animEffect transition="in" filter="wipe(up)">
                                      <p:cBhvr>
                                        <p:cTn id="1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
          <p:cNvSpPr txBox="1">
            <a:spLocks noChangeArrowheads="1"/>
          </p:cNvSpPr>
          <p:nvPr/>
        </p:nvSpPr>
        <p:spPr>
          <a:xfrm>
            <a:off x="971550" y="918845"/>
            <a:ext cx="2771775" cy="431800"/>
          </a:xfrm>
          <a:prstGeom prst="rect">
            <a:avLst/>
          </a:prstGeom>
          <a:effectLst>
            <a:outerShdw blurRad="50800" dist="38100" dir="5400000" sx="38000" sy="38000" algn="t" rotWithShape="0">
              <a:prstClr val="black">
                <a:alpha val="40000"/>
              </a:prstClr>
            </a:outerShdw>
          </a:effectLst>
        </p:spPr>
        <p:txBody>
          <a:bodyPr/>
          <a:lstStyle>
            <a:lvl1pPr>
              <a:spcBef>
                <a:spcPct val="0"/>
              </a:spcBef>
              <a:buNone/>
              <a:defRPr sz="6000">
                <a:solidFill>
                  <a:srgbClr val="004294"/>
                </a:solidFill>
                <a:latin typeface="方正大黑简体" panose="02010601030101010101" pitchFamily="65" charset="-122"/>
                <a:ea typeface="方正大黑简体" panose="02010601030101010101" pitchFamily="65" charset="-122"/>
                <a:cs typeface="+mj-cs"/>
              </a:defRPr>
            </a:lvl1pPr>
          </a:lstStyle>
          <a:p>
            <a:pPr eaLnBrk="1" fontAlgn="auto" hangingPunct="1">
              <a:spcAft>
                <a:spcPts val="0"/>
              </a:spcAft>
              <a:defRPr/>
            </a:pPr>
            <a:r>
              <a:rPr lang="zh-CN" altLang="en-US" sz="1800" dirty="0">
                <a:solidFill>
                  <a:schemeClr val="bg1">
                    <a:lumMod val="50000"/>
                  </a:schemeClr>
                </a:solidFill>
                <a:latin typeface="黑体" panose="02010609060101010101" charset="-122"/>
                <a:ea typeface="黑体" panose="02010609060101010101" charset="-122"/>
              </a:rPr>
              <a:t>实验结果</a:t>
            </a:r>
            <a:r>
              <a:rPr lang="en-US" altLang="zh-CN" sz="1800" dirty="0">
                <a:solidFill>
                  <a:schemeClr val="bg1">
                    <a:lumMod val="50000"/>
                  </a:schemeClr>
                </a:solidFill>
                <a:latin typeface="黑体" panose="02010609060101010101" charset="-122"/>
                <a:ea typeface="黑体" panose="02010609060101010101" charset="-122"/>
              </a:rPr>
              <a:t>1</a:t>
            </a:r>
            <a:r>
              <a:rPr lang="zh-CN" altLang="en-US" sz="1800" dirty="0">
                <a:solidFill>
                  <a:schemeClr val="bg1">
                    <a:lumMod val="50000"/>
                  </a:schemeClr>
                </a:solidFill>
                <a:latin typeface="黑体" panose="02010609060101010101" charset="-122"/>
                <a:ea typeface="黑体" panose="02010609060101010101" charset="-122"/>
              </a:rPr>
              <a:t>：奖励和帮助</a:t>
            </a:r>
            <a:endParaRPr lang="en-US" altLang="zh-CN" sz="1800" dirty="0">
              <a:solidFill>
                <a:schemeClr val="bg1">
                  <a:lumMod val="50000"/>
                </a:schemeClr>
              </a:solidFill>
              <a:latin typeface="黑体" panose="02010609060101010101" charset="-122"/>
              <a:ea typeface="黑体" panose="02010609060101010101" charset="-122"/>
            </a:endParaRPr>
          </a:p>
          <a:p>
            <a:pPr eaLnBrk="1" fontAlgn="auto" hangingPunct="1">
              <a:spcAft>
                <a:spcPts val="0"/>
              </a:spcAft>
              <a:defRPr/>
            </a:pPr>
            <a:endParaRPr lang="en-US" altLang="zh-CN" sz="1800" dirty="0">
              <a:solidFill>
                <a:schemeClr val="bg1">
                  <a:lumMod val="50000"/>
                </a:schemeClr>
              </a:solidFill>
              <a:latin typeface="黑体" panose="02010609060101010101" charset="-122"/>
              <a:ea typeface="黑体" panose="02010609060101010101" charset="-122"/>
            </a:endParaRPr>
          </a:p>
        </p:txBody>
      </p:sp>
      <p:grpSp>
        <p:nvGrpSpPr>
          <p:cNvPr id="31" name="组合 30"/>
          <p:cNvGrpSpPr/>
          <p:nvPr/>
        </p:nvGrpSpPr>
        <p:grpSpPr bwMode="auto">
          <a:xfrm>
            <a:off x="611188" y="990600"/>
            <a:ext cx="360362" cy="288925"/>
            <a:chOff x="611560" y="990749"/>
            <a:chExt cx="360040" cy="288032"/>
          </a:xfrm>
        </p:grpSpPr>
        <p:sp>
          <p:nvSpPr>
            <p:cNvPr id="32" name="燕尾形 31"/>
            <p:cNvSpPr/>
            <p:nvPr/>
          </p:nvSpPr>
          <p:spPr>
            <a:xfrm>
              <a:off x="755893" y="990749"/>
              <a:ext cx="215707" cy="288032"/>
            </a:xfrm>
            <a:prstGeom prst="chevron">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solidFill>
              </a:endParaRPr>
            </a:p>
          </p:txBody>
        </p:sp>
        <p:sp>
          <p:nvSpPr>
            <p:cNvPr id="33" name="燕尾形 32"/>
            <p:cNvSpPr/>
            <p:nvPr/>
          </p:nvSpPr>
          <p:spPr>
            <a:xfrm>
              <a:off x="611560" y="990749"/>
              <a:ext cx="215707" cy="288032"/>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solidFill>
              </a:endParaRPr>
            </a:p>
          </p:txBody>
        </p:sp>
      </p:grpSp>
      <p:sp>
        <p:nvSpPr>
          <p:cNvPr id="2" name="文本框 1"/>
          <p:cNvSpPr txBox="1"/>
          <p:nvPr/>
        </p:nvSpPr>
        <p:spPr>
          <a:xfrm>
            <a:off x="683260" y="1459230"/>
            <a:ext cx="7579995" cy="1198880"/>
          </a:xfrm>
          <a:prstGeom prst="rect">
            <a:avLst/>
          </a:prstGeom>
          <a:noFill/>
        </p:spPr>
        <p:txBody>
          <a:bodyPr wrap="square" rtlCol="0">
            <a:spAutoFit/>
          </a:bodyPr>
          <a:lstStyle/>
          <a:p>
            <a:pPr algn="l"/>
            <a:r>
              <a:rPr>
                <a:latin typeface="幼圆" panose="02010509060101010101" charset="-122"/>
                <a:ea typeface="幼圆" panose="02010509060101010101" charset="-122"/>
                <a:cs typeface="幼圆" panose="02010509060101010101" charset="-122"/>
              </a:rPr>
              <a:t>虽然参与者被要求在每个任务帖子上仅明确标记六个朋友，但也允许其他未标记的朋友回应并完成任务。</a:t>
            </a:r>
            <a:r>
              <a:rPr lang="zh-CN">
                <a:latin typeface="幼圆" panose="02010509060101010101" charset="-122"/>
                <a:ea typeface="幼圆" panose="02010509060101010101" charset="-122"/>
                <a:cs typeface="幼圆" panose="02010509060101010101" charset="-122"/>
              </a:rPr>
              <a:t>下图</a:t>
            </a:r>
            <a:r>
              <a:rPr>
                <a:latin typeface="幼圆" panose="02010509060101010101" charset="-122"/>
                <a:ea typeface="幼圆" panose="02010509060101010101" charset="-122"/>
                <a:cs typeface="幼圆" panose="02010509060101010101" charset="-122"/>
              </a:rPr>
              <a:t>显示了来自非标记朋友的回复数量</a:t>
            </a:r>
            <a:r>
              <a:rPr lang="zh-CN">
                <a:latin typeface="幼圆" panose="02010509060101010101" charset="-122"/>
                <a:ea typeface="幼圆" panose="02010509060101010101" charset="-122"/>
                <a:cs typeface="幼圆" panose="02010509060101010101" charset="-122"/>
              </a:rPr>
              <a:t>。</a:t>
            </a:r>
            <a:r>
              <a:rPr>
                <a:latin typeface="幼圆" panose="02010509060101010101" charset="-122"/>
                <a:ea typeface="幼圆" panose="02010509060101010101" charset="-122"/>
                <a:cs typeface="幼圆" panose="02010509060101010101" charset="-122"/>
              </a:rPr>
              <a:t>。虽然结果模式与标记的朋友相似-较大金钱</a:t>
            </a:r>
            <a:r>
              <a:rPr lang="zh-CN">
                <a:latin typeface="幼圆" panose="02010509060101010101" charset="-122"/>
                <a:ea typeface="幼圆" panose="02010509060101010101" charset="-122"/>
                <a:cs typeface="幼圆" panose="02010509060101010101" charset="-122"/>
              </a:rPr>
              <a:t>奖励</a:t>
            </a:r>
            <a:r>
              <a:rPr>
                <a:latin typeface="幼圆" panose="02010509060101010101" charset="-122"/>
                <a:ea typeface="幼圆" panose="02010509060101010101" charset="-122"/>
                <a:cs typeface="幼圆" panose="02010509060101010101" charset="-122"/>
              </a:rPr>
              <a:t>和较大非金钱</a:t>
            </a:r>
            <a:r>
              <a:rPr lang="zh-CN">
                <a:latin typeface="幼圆" panose="02010509060101010101" charset="-122"/>
                <a:ea typeface="幼圆" panose="02010509060101010101" charset="-122"/>
                <a:cs typeface="幼圆" panose="02010509060101010101" charset="-122"/>
              </a:rPr>
              <a:t>奖励</a:t>
            </a:r>
            <a:r>
              <a:rPr>
                <a:latin typeface="幼圆" panose="02010509060101010101" charset="-122"/>
                <a:ea typeface="幼圆" panose="02010509060101010101" charset="-122"/>
                <a:cs typeface="幼圆" panose="02010509060101010101" charset="-122"/>
              </a:rPr>
              <a:t>条件下有更多的回应-</a:t>
            </a:r>
            <a:r>
              <a:rPr lang="zh-CN">
                <a:latin typeface="幼圆" panose="02010509060101010101" charset="-122"/>
                <a:ea typeface="幼圆" panose="02010509060101010101" charset="-122"/>
                <a:cs typeface="幼圆" panose="02010509060101010101" charset="-122"/>
              </a:rPr>
              <a:t>但</a:t>
            </a:r>
            <a:r>
              <a:rPr>
                <a:latin typeface="幼圆" panose="02010509060101010101" charset="-122"/>
                <a:ea typeface="幼圆" panose="02010509060101010101" charset="-122"/>
                <a:cs typeface="幼圆" panose="02010509060101010101" charset="-122"/>
              </a:rPr>
              <a:t>这些差异在统计上并不显著。</a:t>
            </a:r>
          </a:p>
        </p:txBody>
      </p:sp>
      <p:pic>
        <p:nvPicPr>
          <p:cNvPr id="3" name="图片 2"/>
          <p:cNvPicPr>
            <a:picLocks noChangeAspect="1"/>
          </p:cNvPicPr>
          <p:nvPr/>
        </p:nvPicPr>
        <p:blipFill>
          <a:blip r:embed="rId3"/>
          <a:stretch>
            <a:fillRect/>
          </a:stretch>
        </p:blipFill>
        <p:spPr>
          <a:xfrm>
            <a:off x="2395855" y="2733040"/>
            <a:ext cx="3952875" cy="2419350"/>
          </a:xfrm>
          <a:prstGeom prst="rect">
            <a:avLst/>
          </a:prstGeom>
        </p:spPr>
      </p:pic>
      <p:pic>
        <p:nvPicPr>
          <p:cNvPr id="13" name="图片 12"/>
          <p:cNvPicPr>
            <a:picLocks noChangeAspect="1"/>
          </p:cNvPicPr>
          <p:nvPr/>
        </p:nvPicPr>
        <p:blipFill>
          <a:blip r:embed="rId4"/>
          <a:stretch>
            <a:fillRect/>
          </a:stretch>
        </p:blipFill>
        <p:spPr>
          <a:xfrm>
            <a:off x="6501130" y="180340"/>
            <a:ext cx="2240280" cy="3238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400"/>
                                  </p:stCondLst>
                                  <p:childTnLst>
                                    <p:set>
                                      <p:cBhvr>
                                        <p:cTn id="6" dur="1" fill="hold">
                                          <p:stCondLst>
                                            <p:cond delay="0"/>
                                          </p:stCondLst>
                                        </p:cTn>
                                        <p:tgtEl>
                                          <p:spTgt spid="30"/>
                                        </p:tgtEl>
                                        <p:attrNameLst>
                                          <p:attrName>style.visibility</p:attrName>
                                        </p:attrNameLst>
                                      </p:cBhvr>
                                      <p:to>
                                        <p:strVal val="visible"/>
                                      </p:to>
                                    </p:set>
                                    <p:anim calcmode="lin" valueType="num">
                                      <p:cBhvr additive="base">
                                        <p:cTn id="7" dur="300" fill="hold"/>
                                        <p:tgtEl>
                                          <p:spTgt spid="30"/>
                                        </p:tgtEl>
                                        <p:attrNameLst>
                                          <p:attrName>ppt_x</p:attrName>
                                        </p:attrNameLst>
                                      </p:cBhvr>
                                      <p:tavLst>
                                        <p:tav tm="0">
                                          <p:val>
                                            <p:strVal val="0-#ppt_w/2"/>
                                          </p:val>
                                        </p:tav>
                                        <p:tav tm="100000">
                                          <p:val>
                                            <p:strVal val="#ppt_x"/>
                                          </p:val>
                                        </p:tav>
                                      </p:tavLst>
                                    </p:anim>
                                    <p:anim calcmode="lin" valueType="num">
                                      <p:cBhvr additive="base">
                                        <p:cTn id="8" dur="300" fill="hold"/>
                                        <p:tgtEl>
                                          <p:spTgt spid="30"/>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600"/>
                                  </p:stCondLst>
                                  <p:childTnLst>
                                    <p:set>
                                      <p:cBhvr>
                                        <p:cTn id="10" dur="1" fill="hold">
                                          <p:stCondLst>
                                            <p:cond delay="0"/>
                                          </p:stCondLst>
                                        </p:cTn>
                                        <p:tgtEl>
                                          <p:spTgt spid="31"/>
                                        </p:tgtEl>
                                        <p:attrNameLst>
                                          <p:attrName>style.visibility</p:attrName>
                                        </p:attrNameLst>
                                      </p:cBhvr>
                                      <p:to>
                                        <p:strVal val="visible"/>
                                      </p:to>
                                    </p:set>
                                    <p:anim calcmode="lin" valueType="num">
                                      <p:cBhvr additive="base">
                                        <p:cTn id="11" dur="300" fill="hold"/>
                                        <p:tgtEl>
                                          <p:spTgt spid="31"/>
                                        </p:tgtEl>
                                        <p:attrNameLst>
                                          <p:attrName>ppt_x</p:attrName>
                                        </p:attrNameLst>
                                      </p:cBhvr>
                                      <p:tavLst>
                                        <p:tav tm="0">
                                          <p:val>
                                            <p:strVal val="0-#ppt_w/2"/>
                                          </p:val>
                                        </p:tav>
                                        <p:tav tm="100000">
                                          <p:val>
                                            <p:strVal val="#ppt_x"/>
                                          </p:val>
                                        </p:tav>
                                      </p:tavLst>
                                    </p:anim>
                                    <p:anim calcmode="lin" valueType="num">
                                      <p:cBhvr additive="base">
                                        <p:cTn id="12" dur="300" fill="hold"/>
                                        <p:tgtEl>
                                          <p:spTgt spid="31"/>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8" presetClass="entr" presetSubtype="16"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diamond(in)">
                                      <p:cBhvr>
                                        <p:cTn id="17" dur="2000"/>
                                        <p:tgtEl>
                                          <p:spTgt spid="2"/>
                                        </p:tgtEl>
                                      </p:cBhvr>
                                    </p:animEffect>
                                  </p:childTnLst>
                                </p:cTn>
                              </p:par>
                              <p:par>
                                <p:cTn id="18" presetID="8" presetClass="entr" presetSubtype="16" fill="hold" nodeType="with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diamond(in)">
                                      <p:cBhvr>
                                        <p:cTn id="20"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
          <p:cNvSpPr txBox="1">
            <a:spLocks noChangeArrowheads="1"/>
          </p:cNvSpPr>
          <p:nvPr/>
        </p:nvSpPr>
        <p:spPr>
          <a:xfrm>
            <a:off x="971550" y="918845"/>
            <a:ext cx="3060065" cy="431800"/>
          </a:xfrm>
          <a:prstGeom prst="rect">
            <a:avLst/>
          </a:prstGeom>
          <a:effectLst>
            <a:outerShdw blurRad="50800" dist="38100" dir="5400000" sx="38000" sy="38000" algn="t" rotWithShape="0">
              <a:prstClr val="black">
                <a:alpha val="40000"/>
              </a:prstClr>
            </a:outerShdw>
          </a:effectLst>
        </p:spPr>
        <p:txBody>
          <a:bodyPr/>
          <a:lstStyle>
            <a:lvl1pPr>
              <a:spcBef>
                <a:spcPct val="0"/>
              </a:spcBef>
              <a:buNone/>
              <a:defRPr sz="6000">
                <a:solidFill>
                  <a:srgbClr val="004294"/>
                </a:solidFill>
                <a:latin typeface="方正大黑简体" panose="02010601030101010101" pitchFamily="65" charset="-122"/>
                <a:ea typeface="方正大黑简体" panose="02010601030101010101" pitchFamily="65" charset="-122"/>
                <a:cs typeface="+mj-cs"/>
              </a:defRPr>
            </a:lvl1pPr>
          </a:lstStyle>
          <a:p>
            <a:pPr eaLnBrk="1" fontAlgn="auto" hangingPunct="1">
              <a:spcAft>
                <a:spcPts val="0"/>
              </a:spcAft>
              <a:defRPr/>
            </a:pPr>
            <a:r>
              <a:rPr lang="zh-CN" altLang="en-US" sz="1800" dirty="0">
                <a:solidFill>
                  <a:schemeClr val="bg1">
                    <a:lumMod val="50000"/>
                  </a:schemeClr>
                </a:solidFill>
                <a:latin typeface="黑体" panose="02010609060101010101" charset="-122"/>
                <a:ea typeface="黑体" panose="02010609060101010101" charset="-122"/>
              </a:rPr>
              <a:t>实验结果</a:t>
            </a:r>
            <a:r>
              <a:rPr lang="en-US" altLang="zh-CN" sz="1800" dirty="0">
                <a:solidFill>
                  <a:schemeClr val="bg1">
                    <a:lumMod val="50000"/>
                  </a:schemeClr>
                </a:solidFill>
                <a:latin typeface="黑体" panose="02010609060101010101" charset="-122"/>
                <a:ea typeface="黑体" panose="02010609060101010101" charset="-122"/>
              </a:rPr>
              <a:t>1</a:t>
            </a:r>
            <a:r>
              <a:rPr lang="zh-CN" altLang="en-US" sz="1800" dirty="0">
                <a:solidFill>
                  <a:schemeClr val="bg1">
                    <a:lumMod val="50000"/>
                  </a:schemeClr>
                </a:solidFill>
                <a:latin typeface="黑体" panose="02010609060101010101" charset="-122"/>
                <a:ea typeface="黑体" panose="02010609060101010101" charset="-122"/>
              </a:rPr>
              <a:t>：回应者</a:t>
            </a:r>
            <a:endParaRPr lang="en-US" altLang="zh-CN" sz="1800" dirty="0">
              <a:solidFill>
                <a:schemeClr val="bg1">
                  <a:lumMod val="50000"/>
                </a:schemeClr>
              </a:solidFill>
              <a:latin typeface="黑体" panose="02010609060101010101" charset="-122"/>
              <a:ea typeface="黑体" panose="02010609060101010101" charset="-122"/>
            </a:endParaRPr>
          </a:p>
        </p:txBody>
      </p:sp>
      <p:grpSp>
        <p:nvGrpSpPr>
          <p:cNvPr id="31" name="组合 30"/>
          <p:cNvGrpSpPr/>
          <p:nvPr/>
        </p:nvGrpSpPr>
        <p:grpSpPr bwMode="auto">
          <a:xfrm>
            <a:off x="611188" y="990600"/>
            <a:ext cx="360362" cy="288925"/>
            <a:chOff x="611560" y="990749"/>
            <a:chExt cx="360040" cy="288032"/>
          </a:xfrm>
        </p:grpSpPr>
        <p:sp>
          <p:nvSpPr>
            <p:cNvPr id="32" name="燕尾形 31"/>
            <p:cNvSpPr/>
            <p:nvPr/>
          </p:nvSpPr>
          <p:spPr>
            <a:xfrm>
              <a:off x="755893" y="990749"/>
              <a:ext cx="215707" cy="288032"/>
            </a:xfrm>
            <a:prstGeom prst="chevron">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solidFill>
              </a:endParaRPr>
            </a:p>
          </p:txBody>
        </p:sp>
        <p:sp>
          <p:nvSpPr>
            <p:cNvPr id="33" name="燕尾形 32"/>
            <p:cNvSpPr/>
            <p:nvPr/>
          </p:nvSpPr>
          <p:spPr>
            <a:xfrm>
              <a:off x="611560" y="990749"/>
              <a:ext cx="215707" cy="288032"/>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solidFill>
              </a:endParaRPr>
            </a:p>
          </p:txBody>
        </p:sp>
      </p:grpSp>
      <p:sp>
        <p:nvSpPr>
          <p:cNvPr id="2" name="文本框 1"/>
          <p:cNvSpPr txBox="1"/>
          <p:nvPr/>
        </p:nvSpPr>
        <p:spPr>
          <a:xfrm>
            <a:off x="683260" y="1459230"/>
            <a:ext cx="7579995" cy="3138170"/>
          </a:xfrm>
          <a:prstGeom prst="rect">
            <a:avLst/>
          </a:prstGeom>
          <a:noFill/>
        </p:spPr>
        <p:txBody>
          <a:bodyPr wrap="square" rtlCol="0">
            <a:spAutoFit/>
          </a:bodyPr>
          <a:lstStyle/>
          <a:p>
            <a:pPr algn="l"/>
            <a:r>
              <a:rPr lang="zh-CN" b="1">
                <a:latin typeface="幼圆" panose="02010509060101010101" charset="-122"/>
                <a:ea typeface="幼圆" panose="02010509060101010101" charset="-122"/>
                <a:cs typeface="幼圆" panose="02010509060101010101" charset="-122"/>
              </a:rPr>
              <a:t>自我表现来证明动机</a:t>
            </a:r>
            <a:endParaRPr>
              <a:latin typeface="幼圆" panose="02010509060101010101" charset="-122"/>
              <a:ea typeface="幼圆" panose="02010509060101010101" charset="-122"/>
              <a:cs typeface="幼圆" panose="02010509060101010101" charset="-122"/>
            </a:endParaRPr>
          </a:p>
          <a:p>
            <a:pPr algn="l"/>
            <a:r>
              <a:rPr>
                <a:latin typeface="幼圆" panose="02010509060101010101" charset="-122"/>
                <a:ea typeface="幼圆" panose="02010509060101010101" charset="-122"/>
                <a:cs typeface="幼圆" panose="02010509060101010101" charset="-122"/>
              </a:rPr>
              <a:t>当存在外在奖励时，请求者的朋友经常主动证明他们的动机是“</a:t>
            </a:r>
            <a:r>
              <a:rPr lang="zh-CN">
                <a:latin typeface="幼圆" panose="02010509060101010101" charset="-122"/>
                <a:ea typeface="幼圆" panose="02010509060101010101" charset="-122"/>
                <a:cs typeface="幼圆" panose="02010509060101010101" charset="-122"/>
              </a:rPr>
              <a:t>维护</a:t>
            </a:r>
            <a:r>
              <a:rPr>
                <a:latin typeface="幼圆" panose="02010509060101010101" charset="-122"/>
                <a:ea typeface="幼圆" panose="02010509060101010101" charset="-122"/>
                <a:cs typeface="幼圆" panose="02010509060101010101" charset="-122"/>
              </a:rPr>
              <a:t>”他们的社交形象。他们使用两种不同的策略（直接</a:t>
            </a:r>
            <a:r>
              <a:rPr lang="zh-CN">
                <a:latin typeface="幼圆" panose="02010509060101010101" charset="-122"/>
                <a:ea typeface="幼圆" panose="02010509060101010101" charset="-122"/>
                <a:cs typeface="幼圆" panose="02010509060101010101" charset="-122"/>
              </a:rPr>
              <a:t>归因</a:t>
            </a:r>
            <a:r>
              <a:rPr>
                <a:latin typeface="幼圆" panose="02010509060101010101" charset="-122"/>
                <a:ea typeface="幼圆" panose="02010509060101010101" charset="-122"/>
                <a:cs typeface="幼圆" panose="02010509060101010101" charset="-122"/>
              </a:rPr>
              <a:t>和间接归因）来说服他们的朋友，他们提供帮助并不是为了奖励。</a:t>
            </a:r>
          </a:p>
          <a:p>
            <a:pPr algn="l"/>
            <a:endParaRPr>
              <a:latin typeface="幼圆" panose="02010509060101010101" charset="-122"/>
              <a:ea typeface="幼圆" panose="02010509060101010101" charset="-122"/>
              <a:cs typeface="幼圆" panose="02010509060101010101" charset="-122"/>
            </a:endParaRPr>
          </a:p>
          <a:p>
            <a:pPr algn="l"/>
            <a:r>
              <a:rPr b="1">
                <a:latin typeface="幼圆" panose="02010509060101010101" charset="-122"/>
                <a:ea typeface="幼圆" panose="02010509060101010101" charset="-122"/>
                <a:cs typeface="幼圆" panose="02010509060101010101" charset="-122"/>
              </a:rPr>
              <a:t>直接归</a:t>
            </a:r>
            <a:r>
              <a:rPr lang="zh-CN" b="1">
                <a:latin typeface="幼圆" panose="02010509060101010101" charset="-122"/>
                <a:ea typeface="幼圆" panose="02010509060101010101" charset="-122"/>
                <a:cs typeface="幼圆" panose="02010509060101010101" charset="-122"/>
              </a:rPr>
              <a:t>因</a:t>
            </a:r>
            <a:endParaRPr>
              <a:latin typeface="幼圆" panose="02010509060101010101" charset="-122"/>
              <a:ea typeface="幼圆" panose="02010509060101010101" charset="-122"/>
              <a:cs typeface="幼圆" panose="02010509060101010101" charset="-122"/>
            </a:endParaRPr>
          </a:p>
          <a:p>
            <a:pPr algn="l"/>
            <a:r>
              <a:rPr lang="zh-CN">
                <a:latin typeface="幼圆" panose="02010509060101010101" charset="-122"/>
                <a:ea typeface="幼圆" panose="02010509060101010101" charset="-122"/>
                <a:cs typeface="幼圆" panose="02010509060101010101" charset="-122"/>
              </a:rPr>
              <a:t>回应者</a:t>
            </a:r>
            <a:r>
              <a:rPr>
                <a:latin typeface="幼圆" panose="02010509060101010101" charset="-122"/>
                <a:ea typeface="幼圆" panose="02010509060101010101" charset="-122"/>
                <a:cs typeface="幼圆" panose="02010509060101010101" charset="-122"/>
              </a:rPr>
              <a:t>直接声称他们正在为请求者而不是为了奖励做任务。</a:t>
            </a:r>
          </a:p>
          <a:p>
            <a:pPr algn="l"/>
            <a:endParaRPr>
              <a:latin typeface="幼圆" panose="02010509060101010101" charset="-122"/>
              <a:ea typeface="幼圆" panose="02010509060101010101" charset="-122"/>
              <a:cs typeface="幼圆" panose="02010509060101010101" charset="-122"/>
            </a:endParaRPr>
          </a:p>
          <a:p>
            <a:pPr algn="l"/>
            <a:r>
              <a:rPr b="1">
                <a:latin typeface="幼圆" panose="02010509060101010101" charset="-122"/>
                <a:ea typeface="幼圆" panose="02010509060101010101" charset="-122"/>
                <a:cs typeface="幼圆" panose="02010509060101010101" charset="-122"/>
              </a:rPr>
              <a:t>间接归因</a:t>
            </a:r>
            <a:endParaRPr>
              <a:latin typeface="幼圆" panose="02010509060101010101" charset="-122"/>
              <a:ea typeface="幼圆" panose="02010509060101010101" charset="-122"/>
              <a:cs typeface="幼圆" panose="02010509060101010101" charset="-122"/>
            </a:endParaRPr>
          </a:p>
          <a:p>
            <a:pPr algn="l"/>
            <a:r>
              <a:rPr lang="zh-CN">
                <a:latin typeface="幼圆" panose="02010509060101010101" charset="-122"/>
                <a:ea typeface="幼圆" panose="02010509060101010101" charset="-122"/>
                <a:cs typeface="幼圆" panose="02010509060101010101" charset="-122"/>
              </a:rPr>
              <a:t>回应者</a:t>
            </a:r>
            <a:r>
              <a:rPr>
                <a:latin typeface="幼圆" panose="02010509060101010101" charset="-122"/>
                <a:ea typeface="幼圆" panose="02010509060101010101" charset="-122"/>
                <a:cs typeface="幼圆" panose="02010509060101010101" charset="-122"/>
              </a:rPr>
              <a:t>声称他们的努力超过了奖励的价值，间接宣称他们正在为请求者而不是奖励执行任务。</a:t>
            </a:r>
          </a:p>
        </p:txBody>
      </p:sp>
      <p:pic>
        <p:nvPicPr>
          <p:cNvPr id="13" name="图片 12"/>
          <p:cNvPicPr>
            <a:picLocks noChangeAspect="1"/>
          </p:cNvPicPr>
          <p:nvPr/>
        </p:nvPicPr>
        <p:blipFill>
          <a:blip r:embed="rId3"/>
          <a:stretch>
            <a:fillRect/>
          </a:stretch>
        </p:blipFill>
        <p:spPr>
          <a:xfrm>
            <a:off x="6501130" y="180340"/>
            <a:ext cx="2240280" cy="3238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400"/>
                                  </p:stCondLst>
                                  <p:childTnLst>
                                    <p:set>
                                      <p:cBhvr>
                                        <p:cTn id="6" dur="1" fill="hold">
                                          <p:stCondLst>
                                            <p:cond delay="0"/>
                                          </p:stCondLst>
                                        </p:cTn>
                                        <p:tgtEl>
                                          <p:spTgt spid="30"/>
                                        </p:tgtEl>
                                        <p:attrNameLst>
                                          <p:attrName>style.visibility</p:attrName>
                                        </p:attrNameLst>
                                      </p:cBhvr>
                                      <p:to>
                                        <p:strVal val="visible"/>
                                      </p:to>
                                    </p:set>
                                    <p:anim calcmode="lin" valueType="num">
                                      <p:cBhvr additive="base">
                                        <p:cTn id="7" dur="300" fill="hold"/>
                                        <p:tgtEl>
                                          <p:spTgt spid="30"/>
                                        </p:tgtEl>
                                        <p:attrNameLst>
                                          <p:attrName>ppt_x</p:attrName>
                                        </p:attrNameLst>
                                      </p:cBhvr>
                                      <p:tavLst>
                                        <p:tav tm="0">
                                          <p:val>
                                            <p:strVal val="0-#ppt_w/2"/>
                                          </p:val>
                                        </p:tav>
                                        <p:tav tm="100000">
                                          <p:val>
                                            <p:strVal val="#ppt_x"/>
                                          </p:val>
                                        </p:tav>
                                      </p:tavLst>
                                    </p:anim>
                                    <p:anim calcmode="lin" valueType="num">
                                      <p:cBhvr additive="base">
                                        <p:cTn id="8" dur="300" fill="hold"/>
                                        <p:tgtEl>
                                          <p:spTgt spid="30"/>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600"/>
                                  </p:stCondLst>
                                  <p:childTnLst>
                                    <p:set>
                                      <p:cBhvr>
                                        <p:cTn id="10" dur="1" fill="hold">
                                          <p:stCondLst>
                                            <p:cond delay="0"/>
                                          </p:stCondLst>
                                        </p:cTn>
                                        <p:tgtEl>
                                          <p:spTgt spid="31"/>
                                        </p:tgtEl>
                                        <p:attrNameLst>
                                          <p:attrName>style.visibility</p:attrName>
                                        </p:attrNameLst>
                                      </p:cBhvr>
                                      <p:to>
                                        <p:strVal val="visible"/>
                                      </p:to>
                                    </p:set>
                                    <p:anim calcmode="lin" valueType="num">
                                      <p:cBhvr additive="base">
                                        <p:cTn id="11" dur="300" fill="hold"/>
                                        <p:tgtEl>
                                          <p:spTgt spid="31"/>
                                        </p:tgtEl>
                                        <p:attrNameLst>
                                          <p:attrName>ppt_x</p:attrName>
                                        </p:attrNameLst>
                                      </p:cBhvr>
                                      <p:tavLst>
                                        <p:tav tm="0">
                                          <p:val>
                                            <p:strVal val="0-#ppt_w/2"/>
                                          </p:val>
                                        </p:tav>
                                        <p:tav tm="100000">
                                          <p:val>
                                            <p:strVal val="#ppt_x"/>
                                          </p:val>
                                        </p:tav>
                                      </p:tavLst>
                                    </p:anim>
                                    <p:anim calcmode="lin" valueType="num">
                                      <p:cBhvr additive="base">
                                        <p:cTn id="12" dur="300" fill="hold"/>
                                        <p:tgtEl>
                                          <p:spTgt spid="31"/>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
          <p:cNvSpPr txBox="1">
            <a:spLocks noChangeArrowheads="1"/>
          </p:cNvSpPr>
          <p:nvPr/>
        </p:nvSpPr>
        <p:spPr>
          <a:xfrm>
            <a:off x="971550" y="918845"/>
            <a:ext cx="3060065" cy="431800"/>
          </a:xfrm>
          <a:prstGeom prst="rect">
            <a:avLst/>
          </a:prstGeom>
          <a:effectLst>
            <a:outerShdw blurRad="50800" dist="38100" dir="5400000" sx="38000" sy="38000" algn="t" rotWithShape="0">
              <a:prstClr val="black">
                <a:alpha val="40000"/>
              </a:prstClr>
            </a:outerShdw>
          </a:effectLst>
        </p:spPr>
        <p:txBody>
          <a:bodyPr/>
          <a:lstStyle>
            <a:lvl1pPr>
              <a:spcBef>
                <a:spcPct val="0"/>
              </a:spcBef>
              <a:buNone/>
              <a:defRPr sz="6000">
                <a:solidFill>
                  <a:srgbClr val="004294"/>
                </a:solidFill>
                <a:latin typeface="方正大黑简体" panose="02010601030101010101" pitchFamily="65" charset="-122"/>
                <a:ea typeface="方正大黑简体" panose="02010601030101010101" pitchFamily="65" charset="-122"/>
                <a:cs typeface="+mj-cs"/>
              </a:defRPr>
            </a:lvl1pPr>
          </a:lstStyle>
          <a:p>
            <a:pPr eaLnBrk="1" fontAlgn="auto" hangingPunct="1">
              <a:spcAft>
                <a:spcPts val="0"/>
              </a:spcAft>
              <a:defRPr/>
            </a:pPr>
            <a:r>
              <a:rPr lang="zh-CN" altLang="en-US" sz="1800" dirty="0">
                <a:solidFill>
                  <a:schemeClr val="bg1">
                    <a:lumMod val="50000"/>
                  </a:schemeClr>
                </a:solidFill>
                <a:latin typeface="黑体" panose="02010609060101010101" charset="-122"/>
                <a:ea typeface="黑体" panose="02010609060101010101" charset="-122"/>
              </a:rPr>
              <a:t>实验结果</a:t>
            </a:r>
            <a:r>
              <a:rPr lang="en-US" altLang="zh-CN" sz="1800" dirty="0">
                <a:solidFill>
                  <a:schemeClr val="bg1">
                    <a:lumMod val="50000"/>
                  </a:schemeClr>
                </a:solidFill>
                <a:latin typeface="黑体" panose="02010609060101010101" charset="-122"/>
                <a:ea typeface="黑体" panose="02010609060101010101" charset="-122"/>
              </a:rPr>
              <a:t>1</a:t>
            </a:r>
            <a:r>
              <a:rPr lang="zh-CN" altLang="en-US" sz="1800" dirty="0">
                <a:solidFill>
                  <a:schemeClr val="bg1">
                    <a:lumMod val="50000"/>
                  </a:schemeClr>
                </a:solidFill>
                <a:latin typeface="黑体" panose="02010609060101010101" charset="-122"/>
                <a:ea typeface="黑体" panose="02010609060101010101" charset="-122"/>
              </a:rPr>
              <a:t>：直接归因例子</a:t>
            </a:r>
            <a:endParaRPr lang="en-US" altLang="zh-CN" sz="1800" dirty="0">
              <a:solidFill>
                <a:schemeClr val="bg1">
                  <a:lumMod val="50000"/>
                </a:schemeClr>
              </a:solidFill>
              <a:latin typeface="黑体" panose="02010609060101010101" charset="-122"/>
              <a:ea typeface="黑体" panose="02010609060101010101" charset="-122"/>
            </a:endParaRPr>
          </a:p>
        </p:txBody>
      </p:sp>
      <p:grpSp>
        <p:nvGrpSpPr>
          <p:cNvPr id="31" name="组合 30"/>
          <p:cNvGrpSpPr/>
          <p:nvPr/>
        </p:nvGrpSpPr>
        <p:grpSpPr bwMode="auto">
          <a:xfrm>
            <a:off x="611188" y="990600"/>
            <a:ext cx="360362" cy="288925"/>
            <a:chOff x="611560" y="990749"/>
            <a:chExt cx="360040" cy="288032"/>
          </a:xfrm>
        </p:grpSpPr>
        <p:sp>
          <p:nvSpPr>
            <p:cNvPr id="32" name="燕尾形 31"/>
            <p:cNvSpPr/>
            <p:nvPr/>
          </p:nvSpPr>
          <p:spPr>
            <a:xfrm>
              <a:off x="755893" y="990749"/>
              <a:ext cx="215707" cy="288032"/>
            </a:xfrm>
            <a:prstGeom prst="chevron">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solidFill>
              </a:endParaRPr>
            </a:p>
          </p:txBody>
        </p:sp>
        <p:sp>
          <p:nvSpPr>
            <p:cNvPr id="33" name="燕尾形 32"/>
            <p:cNvSpPr/>
            <p:nvPr/>
          </p:nvSpPr>
          <p:spPr>
            <a:xfrm>
              <a:off x="611560" y="990749"/>
              <a:ext cx="215707" cy="288032"/>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solidFill>
              </a:endParaRPr>
            </a:p>
          </p:txBody>
        </p:sp>
      </p:grpSp>
      <p:sp>
        <p:nvSpPr>
          <p:cNvPr id="2" name="文本框 1"/>
          <p:cNvSpPr txBox="1"/>
          <p:nvPr/>
        </p:nvSpPr>
        <p:spPr>
          <a:xfrm>
            <a:off x="611505" y="2137410"/>
            <a:ext cx="7579995" cy="1476375"/>
          </a:xfrm>
          <a:prstGeom prst="rect">
            <a:avLst/>
          </a:prstGeom>
          <a:noFill/>
        </p:spPr>
        <p:txBody>
          <a:bodyPr wrap="square" rtlCol="0">
            <a:spAutoFit/>
          </a:bodyPr>
          <a:lstStyle/>
          <a:p>
            <a:pPr algn="l"/>
            <a:r>
              <a:rPr lang="zh-CN">
                <a:latin typeface="幼圆" panose="02010509060101010101" charset="-122"/>
                <a:ea typeface="幼圆" panose="02010509060101010101" charset="-122"/>
                <a:cs typeface="幼圆" panose="02010509060101010101" charset="-122"/>
              </a:rPr>
              <a:t>一个请求者(P1)发布了一个收集调查回应的任务。回应者完成调查将获得5美元。P1的一个被标记的朋友（R1）询问了这次任务的内容。P1回答说：“嘿，亲爱的，它会给你钱。”。R1回答“Lol（P1的名字）。很好，但是我是为了你才答应的（笑脸）</a:t>
            </a:r>
            <a:r>
              <a:rPr lang="en-US" altLang="zh-CN">
                <a:latin typeface="幼圆" panose="02010509060101010101" charset="-122"/>
                <a:ea typeface="幼圆" panose="02010509060101010101" charset="-122"/>
                <a:cs typeface="幼圆" panose="02010509060101010101" charset="-122"/>
              </a:rPr>
              <a:t>”</a:t>
            </a:r>
            <a:r>
              <a:rPr lang="zh-CN" altLang="en-US">
                <a:latin typeface="幼圆" panose="02010509060101010101" charset="-122"/>
                <a:ea typeface="幼圆" panose="02010509060101010101" charset="-122"/>
                <a:cs typeface="幼圆" panose="02010509060101010101" charset="-122"/>
              </a:rPr>
              <a:t>。</a:t>
            </a:r>
          </a:p>
          <a:p>
            <a:pPr algn="l"/>
            <a:r>
              <a:rPr lang="zh-CN">
                <a:latin typeface="幼圆" panose="02010509060101010101" charset="-122"/>
                <a:ea typeface="幼圆" panose="02010509060101010101" charset="-122"/>
                <a:cs typeface="幼圆" panose="02010509060101010101" charset="-122"/>
              </a:rPr>
              <a:t>突出她是因为个人原因而不是她的经济动机。</a:t>
            </a:r>
          </a:p>
        </p:txBody>
      </p:sp>
      <p:pic>
        <p:nvPicPr>
          <p:cNvPr id="13" name="图片 12"/>
          <p:cNvPicPr>
            <a:picLocks noChangeAspect="1"/>
          </p:cNvPicPr>
          <p:nvPr/>
        </p:nvPicPr>
        <p:blipFill>
          <a:blip r:embed="rId3"/>
          <a:stretch>
            <a:fillRect/>
          </a:stretch>
        </p:blipFill>
        <p:spPr>
          <a:xfrm>
            <a:off x="6501130" y="180340"/>
            <a:ext cx="2240280" cy="3238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400"/>
                                  </p:stCondLst>
                                  <p:childTnLst>
                                    <p:set>
                                      <p:cBhvr>
                                        <p:cTn id="6" dur="1" fill="hold">
                                          <p:stCondLst>
                                            <p:cond delay="0"/>
                                          </p:stCondLst>
                                        </p:cTn>
                                        <p:tgtEl>
                                          <p:spTgt spid="30"/>
                                        </p:tgtEl>
                                        <p:attrNameLst>
                                          <p:attrName>style.visibility</p:attrName>
                                        </p:attrNameLst>
                                      </p:cBhvr>
                                      <p:to>
                                        <p:strVal val="visible"/>
                                      </p:to>
                                    </p:set>
                                    <p:anim calcmode="lin" valueType="num">
                                      <p:cBhvr additive="base">
                                        <p:cTn id="7" dur="300" fill="hold"/>
                                        <p:tgtEl>
                                          <p:spTgt spid="30"/>
                                        </p:tgtEl>
                                        <p:attrNameLst>
                                          <p:attrName>ppt_x</p:attrName>
                                        </p:attrNameLst>
                                      </p:cBhvr>
                                      <p:tavLst>
                                        <p:tav tm="0">
                                          <p:val>
                                            <p:strVal val="0-#ppt_w/2"/>
                                          </p:val>
                                        </p:tav>
                                        <p:tav tm="100000">
                                          <p:val>
                                            <p:strVal val="#ppt_x"/>
                                          </p:val>
                                        </p:tav>
                                      </p:tavLst>
                                    </p:anim>
                                    <p:anim calcmode="lin" valueType="num">
                                      <p:cBhvr additive="base">
                                        <p:cTn id="8" dur="300" fill="hold"/>
                                        <p:tgtEl>
                                          <p:spTgt spid="30"/>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600"/>
                                  </p:stCondLst>
                                  <p:childTnLst>
                                    <p:set>
                                      <p:cBhvr>
                                        <p:cTn id="10" dur="1" fill="hold">
                                          <p:stCondLst>
                                            <p:cond delay="0"/>
                                          </p:stCondLst>
                                        </p:cTn>
                                        <p:tgtEl>
                                          <p:spTgt spid="31"/>
                                        </p:tgtEl>
                                        <p:attrNameLst>
                                          <p:attrName>style.visibility</p:attrName>
                                        </p:attrNameLst>
                                      </p:cBhvr>
                                      <p:to>
                                        <p:strVal val="visible"/>
                                      </p:to>
                                    </p:set>
                                    <p:anim calcmode="lin" valueType="num">
                                      <p:cBhvr additive="base">
                                        <p:cTn id="11" dur="300" fill="hold"/>
                                        <p:tgtEl>
                                          <p:spTgt spid="31"/>
                                        </p:tgtEl>
                                        <p:attrNameLst>
                                          <p:attrName>ppt_x</p:attrName>
                                        </p:attrNameLst>
                                      </p:cBhvr>
                                      <p:tavLst>
                                        <p:tav tm="0">
                                          <p:val>
                                            <p:strVal val="0-#ppt_w/2"/>
                                          </p:val>
                                        </p:tav>
                                        <p:tav tm="100000">
                                          <p:val>
                                            <p:strVal val="#ppt_x"/>
                                          </p:val>
                                        </p:tav>
                                      </p:tavLst>
                                    </p:anim>
                                    <p:anim calcmode="lin" valueType="num">
                                      <p:cBhvr additive="base">
                                        <p:cTn id="12" dur="300" fill="hold"/>
                                        <p:tgtEl>
                                          <p:spTgt spid="31"/>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
          <p:cNvSpPr txBox="1">
            <a:spLocks noChangeArrowheads="1"/>
          </p:cNvSpPr>
          <p:nvPr/>
        </p:nvSpPr>
        <p:spPr>
          <a:xfrm>
            <a:off x="971550" y="918845"/>
            <a:ext cx="3060065" cy="431800"/>
          </a:xfrm>
          <a:prstGeom prst="rect">
            <a:avLst/>
          </a:prstGeom>
          <a:effectLst>
            <a:outerShdw blurRad="50800" dist="38100" dir="5400000" sx="38000" sy="38000" algn="t" rotWithShape="0">
              <a:prstClr val="black">
                <a:alpha val="40000"/>
              </a:prstClr>
            </a:outerShdw>
          </a:effectLst>
        </p:spPr>
        <p:txBody>
          <a:bodyPr/>
          <a:lstStyle>
            <a:lvl1pPr>
              <a:spcBef>
                <a:spcPct val="0"/>
              </a:spcBef>
              <a:buNone/>
              <a:defRPr sz="6000">
                <a:solidFill>
                  <a:srgbClr val="004294"/>
                </a:solidFill>
                <a:latin typeface="方正大黑简体" panose="02010601030101010101" pitchFamily="65" charset="-122"/>
                <a:ea typeface="方正大黑简体" panose="02010601030101010101" pitchFamily="65" charset="-122"/>
                <a:cs typeface="+mj-cs"/>
              </a:defRPr>
            </a:lvl1pPr>
          </a:lstStyle>
          <a:p>
            <a:pPr eaLnBrk="1" fontAlgn="auto" hangingPunct="1">
              <a:spcAft>
                <a:spcPts val="0"/>
              </a:spcAft>
              <a:defRPr/>
            </a:pPr>
            <a:r>
              <a:rPr lang="zh-CN" altLang="en-US" sz="1800" dirty="0">
                <a:solidFill>
                  <a:schemeClr val="bg1">
                    <a:lumMod val="50000"/>
                  </a:schemeClr>
                </a:solidFill>
                <a:latin typeface="黑体" panose="02010609060101010101" charset="-122"/>
                <a:ea typeface="黑体" panose="02010609060101010101" charset="-122"/>
              </a:rPr>
              <a:t>实验结果</a:t>
            </a:r>
            <a:r>
              <a:rPr lang="en-US" altLang="zh-CN" sz="1800" dirty="0">
                <a:solidFill>
                  <a:schemeClr val="bg1">
                    <a:lumMod val="50000"/>
                  </a:schemeClr>
                </a:solidFill>
                <a:latin typeface="黑体" panose="02010609060101010101" charset="-122"/>
                <a:ea typeface="黑体" panose="02010609060101010101" charset="-122"/>
              </a:rPr>
              <a:t>1</a:t>
            </a:r>
            <a:r>
              <a:rPr lang="zh-CN" altLang="en-US" sz="1800" dirty="0">
                <a:solidFill>
                  <a:schemeClr val="bg1">
                    <a:lumMod val="50000"/>
                  </a:schemeClr>
                </a:solidFill>
                <a:latin typeface="黑体" panose="02010609060101010101" charset="-122"/>
                <a:ea typeface="黑体" panose="02010609060101010101" charset="-122"/>
              </a:rPr>
              <a:t>：间接归因例子</a:t>
            </a:r>
            <a:endParaRPr lang="en-US" altLang="zh-CN" sz="1800" dirty="0">
              <a:solidFill>
                <a:schemeClr val="bg1">
                  <a:lumMod val="50000"/>
                </a:schemeClr>
              </a:solidFill>
              <a:latin typeface="黑体" panose="02010609060101010101" charset="-122"/>
              <a:ea typeface="黑体" panose="02010609060101010101" charset="-122"/>
            </a:endParaRPr>
          </a:p>
        </p:txBody>
      </p:sp>
      <p:grpSp>
        <p:nvGrpSpPr>
          <p:cNvPr id="31" name="组合 30"/>
          <p:cNvGrpSpPr/>
          <p:nvPr/>
        </p:nvGrpSpPr>
        <p:grpSpPr bwMode="auto">
          <a:xfrm>
            <a:off x="611188" y="990600"/>
            <a:ext cx="360362" cy="288925"/>
            <a:chOff x="611560" y="990749"/>
            <a:chExt cx="360040" cy="288032"/>
          </a:xfrm>
        </p:grpSpPr>
        <p:sp>
          <p:nvSpPr>
            <p:cNvPr id="32" name="燕尾形 31"/>
            <p:cNvSpPr/>
            <p:nvPr/>
          </p:nvSpPr>
          <p:spPr>
            <a:xfrm>
              <a:off x="755893" y="990749"/>
              <a:ext cx="215707" cy="288032"/>
            </a:xfrm>
            <a:prstGeom prst="chevron">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solidFill>
              </a:endParaRPr>
            </a:p>
          </p:txBody>
        </p:sp>
        <p:sp>
          <p:nvSpPr>
            <p:cNvPr id="33" name="燕尾形 32"/>
            <p:cNvSpPr/>
            <p:nvPr/>
          </p:nvSpPr>
          <p:spPr>
            <a:xfrm>
              <a:off x="611560" y="990749"/>
              <a:ext cx="215707" cy="288032"/>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solidFill>
              </a:endParaRPr>
            </a:p>
          </p:txBody>
        </p:sp>
      </p:grpSp>
      <p:sp>
        <p:nvSpPr>
          <p:cNvPr id="2" name="文本框 1"/>
          <p:cNvSpPr txBox="1"/>
          <p:nvPr/>
        </p:nvSpPr>
        <p:spPr>
          <a:xfrm>
            <a:off x="611505" y="2137410"/>
            <a:ext cx="7579995" cy="1476375"/>
          </a:xfrm>
          <a:prstGeom prst="rect">
            <a:avLst/>
          </a:prstGeom>
          <a:noFill/>
        </p:spPr>
        <p:txBody>
          <a:bodyPr wrap="square" rtlCol="0">
            <a:spAutoFit/>
          </a:bodyPr>
          <a:lstStyle/>
          <a:p>
            <a:pPr algn="l"/>
            <a:r>
              <a:rPr>
                <a:latin typeface="幼圆" panose="02010509060101010101" charset="-122"/>
                <a:ea typeface="幼圆" panose="02010509060101010101" charset="-122"/>
                <a:cs typeface="幼圆" panose="02010509060101010101" charset="-122"/>
              </a:rPr>
              <a:t>P</a:t>
            </a:r>
            <a:r>
              <a:rPr lang="en-US">
                <a:latin typeface="幼圆" panose="02010509060101010101" charset="-122"/>
                <a:ea typeface="幼圆" panose="02010509060101010101" charset="-122"/>
                <a:cs typeface="幼圆" panose="02010509060101010101" charset="-122"/>
              </a:rPr>
              <a:t>2</a:t>
            </a:r>
            <a:r>
              <a:rPr>
                <a:latin typeface="幼圆" panose="02010509060101010101" charset="-122"/>
                <a:ea typeface="幼圆" panose="02010509060101010101" charset="-122"/>
                <a:cs typeface="幼圆" panose="02010509060101010101" charset="-122"/>
              </a:rPr>
              <a:t>发布了5美元的校对任务。在采访中，P3在面对面的谈话中提到了他的朋友R</a:t>
            </a:r>
            <a:r>
              <a:rPr lang="en-US">
                <a:latin typeface="幼圆" panose="02010509060101010101" charset="-122"/>
                <a:ea typeface="幼圆" panose="02010509060101010101" charset="-122"/>
                <a:cs typeface="幼圆" panose="02010509060101010101" charset="-122"/>
              </a:rPr>
              <a:t>2</a:t>
            </a:r>
            <a:r>
              <a:rPr>
                <a:latin typeface="幼圆" panose="02010509060101010101" charset="-122"/>
                <a:ea typeface="幼圆" panose="02010509060101010101" charset="-122"/>
                <a:cs typeface="幼圆" panose="02010509060101010101" charset="-122"/>
              </a:rPr>
              <a:t>，强调他花了超过5美元的时间做校对任务。</a:t>
            </a:r>
          </a:p>
          <a:p>
            <a:pPr algn="l"/>
            <a:r>
              <a:rPr>
                <a:latin typeface="幼圆" panose="02010509060101010101" charset="-122"/>
                <a:ea typeface="幼圆" panose="02010509060101010101" charset="-122"/>
                <a:cs typeface="幼圆" panose="02010509060101010101" charset="-122"/>
              </a:rPr>
              <a:t>朋友们还用讽刺的口吻表示，他们并不是被钱驱使的。例如，参与者P</a:t>
            </a:r>
            <a:r>
              <a:rPr lang="en-US">
                <a:latin typeface="幼圆" panose="02010509060101010101" charset="-122"/>
                <a:ea typeface="幼圆" panose="02010509060101010101" charset="-122"/>
                <a:cs typeface="幼圆" panose="02010509060101010101" charset="-122"/>
              </a:rPr>
              <a:t>3</a:t>
            </a:r>
            <a:r>
              <a:rPr>
                <a:latin typeface="幼圆" panose="02010509060101010101" charset="-122"/>
                <a:ea typeface="幼圆" panose="02010509060101010101" charset="-122"/>
                <a:cs typeface="幼圆" panose="02010509060101010101" charset="-122"/>
              </a:rPr>
              <a:t>的朋友在完成请求者的任务后开玩笑说：“</a:t>
            </a:r>
            <a:r>
              <a:rPr lang="zh-CN">
                <a:latin typeface="幼圆" panose="02010509060101010101" charset="-122"/>
                <a:ea typeface="幼圆" panose="02010509060101010101" charset="-122"/>
                <a:cs typeface="幼圆" panose="02010509060101010101" charset="-122"/>
              </a:rPr>
              <a:t>哈哈，</a:t>
            </a:r>
            <a:r>
              <a:rPr>
                <a:latin typeface="幼圆" panose="02010509060101010101" charset="-122"/>
                <a:ea typeface="幼圆" panose="02010509060101010101" charset="-122"/>
                <a:cs typeface="幼圆" panose="02010509060101010101" charset="-122"/>
              </a:rPr>
              <a:t>我最好</a:t>
            </a:r>
            <a:r>
              <a:rPr lang="zh-CN">
                <a:latin typeface="幼圆" panose="02010509060101010101" charset="-122"/>
                <a:ea typeface="幼圆" panose="02010509060101010101" charset="-122"/>
                <a:cs typeface="幼圆" panose="02010509060101010101" charset="-122"/>
              </a:rPr>
              <a:t>还是得到</a:t>
            </a:r>
            <a:r>
              <a:rPr>
                <a:latin typeface="幼圆" panose="02010509060101010101" charset="-122"/>
                <a:ea typeface="幼圆" panose="02010509060101010101" charset="-122"/>
                <a:cs typeface="幼圆" panose="02010509060101010101" charset="-122"/>
              </a:rPr>
              <a:t>m＆ms巧克力豆”。</a:t>
            </a:r>
          </a:p>
        </p:txBody>
      </p:sp>
      <p:pic>
        <p:nvPicPr>
          <p:cNvPr id="13" name="图片 12"/>
          <p:cNvPicPr>
            <a:picLocks noChangeAspect="1"/>
          </p:cNvPicPr>
          <p:nvPr/>
        </p:nvPicPr>
        <p:blipFill>
          <a:blip r:embed="rId3"/>
          <a:stretch>
            <a:fillRect/>
          </a:stretch>
        </p:blipFill>
        <p:spPr>
          <a:xfrm>
            <a:off x="6501130" y="180340"/>
            <a:ext cx="2240280" cy="3238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400"/>
                                  </p:stCondLst>
                                  <p:childTnLst>
                                    <p:set>
                                      <p:cBhvr>
                                        <p:cTn id="6" dur="1" fill="hold">
                                          <p:stCondLst>
                                            <p:cond delay="0"/>
                                          </p:stCondLst>
                                        </p:cTn>
                                        <p:tgtEl>
                                          <p:spTgt spid="30"/>
                                        </p:tgtEl>
                                        <p:attrNameLst>
                                          <p:attrName>style.visibility</p:attrName>
                                        </p:attrNameLst>
                                      </p:cBhvr>
                                      <p:to>
                                        <p:strVal val="visible"/>
                                      </p:to>
                                    </p:set>
                                    <p:anim calcmode="lin" valueType="num">
                                      <p:cBhvr additive="base">
                                        <p:cTn id="7" dur="300" fill="hold"/>
                                        <p:tgtEl>
                                          <p:spTgt spid="30"/>
                                        </p:tgtEl>
                                        <p:attrNameLst>
                                          <p:attrName>ppt_x</p:attrName>
                                        </p:attrNameLst>
                                      </p:cBhvr>
                                      <p:tavLst>
                                        <p:tav tm="0">
                                          <p:val>
                                            <p:strVal val="0-#ppt_w/2"/>
                                          </p:val>
                                        </p:tav>
                                        <p:tav tm="100000">
                                          <p:val>
                                            <p:strVal val="#ppt_x"/>
                                          </p:val>
                                        </p:tav>
                                      </p:tavLst>
                                    </p:anim>
                                    <p:anim calcmode="lin" valueType="num">
                                      <p:cBhvr additive="base">
                                        <p:cTn id="8" dur="300" fill="hold"/>
                                        <p:tgtEl>
                                          <p:spTgt spid="30"/>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600"/>
                                  </p:stCondLst>
                                  <p:childTnLst>
                                    <p:set>
                                      <p:cBhvr>
                                        <p:cTn id="10" dur="1" fill="hold">
                                          <p:stCondLst>
                                            <p:cond delay="0"/>
                                          </p:stCondLst>
                                        </p:cTn>
                                        <p:tgtEl>
                                          <p:spTgt spid="31"/>
                                        </p:tgtEl>
                                        <p:attrNameLst>
                                          <p:attrName>style.visibility</p:attrName>
                                        </p:attrNameLst>
                                      </p:cBhvr>
                                      <p:to>
                                        <p:strVal val="visible"/>
                                      </p:to>
                                    </p:set>
                                    <p:anim calcmode="lin" valueType="num">
                                      <p:cBhvr additive="base">
                                        <p:cTn id="11" dur="300" fill="hold"/>
                                        <p:tgtEl>
                                          <p:spTgt spid="31"/>
                                        </p:tgtEl>
                                        <p:attrNameLst>
                                          <p:attrName>ppt_x</p:attrName>
                                        </p:attrNameLst>
                                      </p:cBhvr>
                                      <p:tavLst>
                                        <p:tav tm="0">
                                          <p:val>
                                            <p:strVal val="0-#ppt_w/2"/>
                                          </p:val>
                                        </p:tav>
                                        <p:tav tm="100000">
                                          <p:val>
                                            <p:strVal val="#ppt_x"/>
                                          </p:val>
                                        </p:tav>
                                      </p:tavLst>
                                    </p:anim>
                                    <p:anim calcmode="lin" valueType="num">
                                      <p:cBhvr additive="base">
                                        <p:cTn id="12" dur="300" fill="hold"/>
                                        <p:tgtEl>
                                          <p:spTgt spid="31"/>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971550" y="919480"/>
            <a:ext cx="2771775" cy="431165"/>
          </a:xfrm>
          <a:prstGeom prst="rect">
            <a:avLst/>
          </a:prstGeom>
          <a:effectLst>
            <a:outerShdw blurRad="50800" dist="38100" dir="5400000" sx="38000" sy="38000" algn="t" rotWithShape="0">
              <a:prstClr val="black">
                <a:alpha val="40000"/>
              </a:prstClr>
            </a:outerShdw>
          </a:effectLst>
        </p:spPr>
        <p:txBody>
          <a:bodyPr/>
          <a:lstStyle>
            <a:lvl1pPr>
              <a:spcBef>
                <a:spcPct val="0"/>
              </a:spcBef>
              <a:buNone/>
              <a:defRPr sz="6000">
                <a:solidFill>
                  <a:srgbClr val="004294"/>
                </a:solidFill>
                <a:latin typeface="方正大黑简体" panose="02010601030101010101" pitchFamily="65" charset="-122"/>
                <a:ea typeface="方正大黑简体" panose="02010601030101010101" pitchFamily="65" charset="-122"/>
                <a:cs typeface="+mj-cs"/>
              </a:defRPr>
            </a:lvl1pPr>
          </a:lstStyle>
          <a:p>
            <a:pPr eaLnBrk="1" fontAlgn="auto" hangingPunct="1">
              <a:spcAft>
                <a:spcPts val="0"/>
              </a:spcAft>
              <a:defRPr/>
            </a:pPr>
            <a:r>
              <a:rPr lang="en-US" altLang="zh-CN" sz="1800" dirty="0">
                <a:solidFill>
                  <a:schemeClr val="bg1">
                    <a:lumMod val="50000"/>
                  </a:schemeClr>
                </a:solidFill>
                <a:latin typeface="黑体" panose="02010609060101010101" charset="-122"/>
                <a:ea typeface="黑体" panose="02010609060101010101" charset="-122"/>
              </a:rPr>
              <a:t>Contents</a:t>
            </a:r>
          </a:p>
        </p:txBody>
      </p:sp>
      <p:grpSp>
        <p:nvGrpSpPr>
          <p:cNvPr id="3" name="组合 2"/>
          <p:cNvGrpSpPr/>
          <p:nvPr/>
        </p:nvGrpSpPr>
        <p:grpSpPr bwMode="auto">
          <a:xfrm>
            <a:off x="611188" y="990600"/>
            <a:ext cx="360362" cy="288925"/>
            <a:chOff x="611560" y="990749"/>
            <a:chExt cx="360040" cy="288032"/>
          </a:xfrm>
        </p:grpSpPr>
        <p:sp>
          <p:nvSpPr>
            <p:cNvPr id="4" name="燕尾形 3"/>
            <p:cNvSpPr/>
            <p:nvPr/>
          </p:nvSpPr>
          <p:spPr>
            <a:xfrm>
              <a:off x="755893" y="990749"/>
              <a:ext cx="215707" cy="288032"/>
            </a:xfrm>
            <a:prstGeom prst="chevron">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solidFill>
              </a:endParaRPr>
            </a:p>
          </p:txBody>
        </p:sp>
        <p:sp>
          <p:nvSpPr>
            <p:cNvPr id="5" name="燕尾形 4"/>
            <p:cNvSpPr/>
            <p:nvPr/>
          </p:nvSpPr>
          <p:spPr>
            <a:xfrm>
              <a:off x="611560" y="990749"/>
              <a:ext cx="215707" cy="288032"/>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solidFill>
              </a:endParaRPr>
            </a:p>
          </p:txBody>
        </p:sp>
      </p:grpSp>
      <p:grpSp>
        <p:nvGrpSpPr>
          <p:cNvPr id="6" name="组合 5"/>
          <p:cNvGrpSpPr/>
          <p:nvPr/>
        </p:nvGrpSpPr>
        <p:grpSpPr bwMode="auto">
          <a:xfrm>
            <a:off x="3432215" y="2486025"/>
            <a:ext cx="2579945" cy="677544"/>
            <a:chOff x="2878695" y="2182984"/>
            <a:chExt cx="3425208" cy="396015"/>
          </a:xfrm>
        </p:grpSpPr>
        <p:sp>
          <p:nvSpPr>
            <p:cNvPr id="7" name="Rectangle 6"/>
            <p:cNvSpPr>
              <a:spLocks noChangeArrowheads="1"/>
            </p:cNvSpPr>
            <p:nvPr/>
          </p:nvSpPr>
          <p:spPr bwMode="auto">
            <a:xfrm>
              <a:off x="2957045" y="2183355"/>
              <a:ext cx="3346858" cy="395644"/>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eaLnBrk="1" fontAlgn="auto" hangingPunct="1">
                <a:spcBef>
                  <a:spcPts val="0"/>
                </a:spcBef>
                <a:spcAft>
                  <a:spcPts val="0"/>
                </a:spcAft>
                <a:defRPr/>
              </a:pPr>
              <a:r>
                <a:rPr lang="zh-CN" altLang="zh-CN" sz="4400" dirty="0">
                  <a:solidFill>
                    <a:schemeClr val="tx1">
                      <a:lumMod val="85000"/>
                      <a:lumOff val="15000"/>
                    </a:schemeClr>
                  </a:solidFill>
                  <a:latin typeface="微软雅黑" panose="020B0503020204020204" pitchFamily="34" charset="-122"/>
                  <a:ea typeface="微软雅黑" panose="020B0503020204020204" pitchFamily="34" charset="-122"/>
                </a:rPr>
                <a:t>研究背景</a:t>
              </a:r>
            </a:p>
          </p:txBody>
        </p:sp>
        <p:sp>
          <p:nvSpPr>
            <p:cNvPr id="8" name="Freeform 90"/>
            <p:cNvSpPr/>
            <p:nvPr/>
          </p:nvSpPr>
          <p:spPr bwMode="auto">
            <a:xfrm>
              <a:off x="2878695" y="2182984"/>
              <a:ext cx="3387297" cy="0"/>
            </a:xfrm>
            <a:custGeom>
              <a:avLst/>
              <a:gdLst>
                <a:gd name="T0" fmla="*/ 0 w 2133"/>
                <a:gd name="T1" fmla="*/ 2133 w 2133"/>
                <a:gd name="T2" fmla="*/ 0 w 2133"/>
              </a:gdLst>
              <a:ahLst/>
              <a:cxnLst>
                <a:cxn ang="0">
                  <a:pos x="T0" y="0"/>
                </a:cxn>
                <a:cxn ang="0">
                  <a:pos x="T1" y="0"/>
                </a:cxn>
                <a:cxn ang="0">
                  <a:pos x="T2" y="0"/>
                </a:cxn>
              </a:cxnLst>
              <a:rect l="0" t="0" r="r" b="b"/>
              <a:pathLst>
                <a:path w="2133">
                  <a:moveTo>
                    <a:pt x="0" y="0"/>
                  </a:moveTo>
                  <a:lnTo>
                    <a:pt x="2133" y="0"/>
                  </a:lnTo>
                  <a:lnTo>
                    <a:pt x="0" y="0"/>
                  </a:lnTo>
                  <a:close/>
                </a:path>
              </a:pathLst>
            </a:custGeom>
            <a:no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9" name="Line 91"/>
            <p:cNvSpPr>
              <a:spLocks noChangeShapeType="1"/>
            </p:cNvSpPr>
            <p:nvPr/>
          </p:nvSpPr>
          <p:spPr bwMode="auto">
            <a:xfrm>
              <a:off x="2878695" y="2182984"/>
              <a:ext cx="3387297" cy="0"/>
            </a:xfrm>
            <a:prstGeom prst="line">
              <a:avLst/>
            </a:prstGeom>
            <a:noFill/>
            <a:ln w="2" cap="flat">
              <a:solidFill>
                <a:srgbClr val="FFFFFF"/>
              </a:solidFill>
              <a:prstDash val="solid"/>
              <a:miter lim="800000"/>
            </a:ln>
          </p:spPr>
          <p:txBody>
            <a:bodyPr/>
            <a:lstStyle/>
            <a:p>
              <a:pPr eaLnBrk="1" fontAlgn="auto" hangingPunct="1">
                <a:spcBef>
                  <a:spcPts val="0"/>
                </a:spcBef>
                <a:spcAft>
                  <a:spcPts val="0"/>
                </a:spcAft>
                <a:defRPr/>
              </a:pPr>
              <a:endParaRPr lang="zh-CN" altLang="en-US">
                <a:solidFill>
                  <a:schemeClr val="tx1">
                    <a:lumMod val="85000"/>
                    <a:lumOff val="15000"/>
                  </a:schemeClr>
                </a:solidFill>
                <a:latin typeface="微软雅黑" panose="020B0503020204020204" pitchFamily="34" charset="-122"/>
                <a:ea typeface="微软雅黑" panose="020B0503020204020204" pitchFamily="34" charset="-122"/>
              </a:endParaRPr>
            </a:p>
          </p:txBody>
        </p:sp>
      </p:grpSp>
      <p:pic>
        <p:nvPicPr>
          <p:cNvPr id="13" name="图片 12"/>
          <p:cNvPicPr>
            <a:picLocks noChangeAspect="1"/>
          </p:cNvPicPr>
          <p:nvPr/>
        </p:nvPicPr>
        <p:blipFill>
          <a:blip r:embed="rId2"/>
          <a:stretch>
            <a:fillRect/>
          </a:stretch>
        </p:blipFill>
        <p:spPr>
          <a:xfrm>
            <a:off x="6464935" y="216535"/>
            <a:ext cx="2240280" cy="3238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40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300" fill="hold"/>
                                        <p:tgtEl>
                                          <p:spTgt spid="2"/>
                                        </p:tgtEl>
                                        <p:attrNameLst>
                                          <p:attrName>ppt_x</p:attrName>
                                        </p:attrNameLst>
                                      </p:cBhvr>
                                      <p:tavLst>
                                        <p:tav tm="0">
                                          <p:val>
                                            <p:strVal val="0-#ppt_w/2"/>
                                          </p:val>
                                        </p:tav>
                                        <p:tav tm="100000">
                                          <p:val>
                                            <p:strVal val="#ppt_x"/>
                                          </p:val>
                                        </p:tav>
                                      </p:tavLst>
                                    </p:anim>
                                    <p:anim calcmode="lin" valueType="num">
                                      <p:cBhvr additive="base">
                                        <p:cTn id="8" dur="3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60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300" fill="hold"/>
                                        <p:tgtEl>
                                          <p:spTgt spid="3"/>
                                        </p:tgtEl>
                                        <p:attrNameLst>
                                          <p:attrName>ppt_x</p:attrName>
                                        </p:attrNameLst>
                                      </p:cBhvr>
                                      <p:tavLst>
                                        <p:tav tm="0">
                                          <p:val>
                                            <p:strVal val="0-#ppt_w/2"/>
                                          </p:val>
                                        </p:tav>
                                        <p:tav tm="100000">
                                          <p:val>
                                            <p:strVal val="#ppt_x"/>
                                          </p:val>
                                        </p:tav>
                                      </p:tavLst>
                                    </p:anim>
                                    <p:anim calcmode="lin" valueType="num">
                                      <p:cBhvr additive="base">
                                        <p:cTn id="12" dur="300" fill="hold"/>
                                        <p:tgtEl>
                                          <p:spTgt spid="3"/>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60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300" fill="hold"/>
                                        <p:tgtEl>
                                          <p:spTgt spid="6"/>
                                        </p:tgtEl>
                                        <p:attrNameLst>
                                          <p:attrName>ppt_x</p:attrName>
                                        </p:attrNameLst>
                                      </p:cBhvr>
                                      <p:tavLst>
                                        <p:tav tm="0">
                                          <p:val>
                                            <p:strVal val="0-#ppt_w/2"/>
                                          </p:val>
                                        </p:tav>
                                        <p:tav tm="100000">
                                          <p:val>
                                            <p:strVal val="#ppt_x"/>
                                          </p:val>
                                        </p:tav>
                                      </p:tavLst>
                                    </p:anim>
                                    <p:anim calcmode="lin" valueType="num">
                                      <p:cBhvr additive="base">
                                        <p:cTn id="16" dur="3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
          <p:cNvSpPr txBox="1">
            <a:spLocks noChangeArrowheads="1"/>
          </p:cNvSpPr>
          <p:nvPr/>
        </p:nvSpPr>
        <p:spPr>
          <a:xfrm>
            <a:off x="971550" y="918845"/>
            <a:ext cx="3060065" cy="431800"/>
          </a:xfrm>
          <a:prstGeom prst="rect">
            <a:avLst/>
          </a:prstGeom>
          <a:effectLst>
            <a:outerShdw blurRad="50800" dist="38100" dir="5400000" sx="38000" sy="38000" algn="t" rotWithShape="0">
              <a:prstClr val="black">
                <a:alpha val="40000"/>
              </a:prstClr>
            </a:outerShdw>
          </a:effectLst>
        </p:spPr>
        <p:txBody>
          <a:bodyPr/>
          <a:lstStyle>
            <a:lvl1pPr>
              <a:spcBef>
                <a:spcPct val="0"/>
              </a:spcBef>
              <a:buNone/>
              <a:defRPr sz="6000">
                <a:solidFill>
                  <a:srgbClr val="004294"/>
                </a:solidFill>
                <a:latin typeface="方正大黑简体" panose="02010601030101010101" pitchFamily="65" charset="-122"/>
                <a:ea typeface="方正大黑简体" panose="02010601030101010101" pitchFamily="65" charset="-122"/>
                <a:cs typeface="+mj-cs"/>
              </a:defRPr>
            </a:lvl1pPr>
          </a:lstStyle>
          <a:p>
            <a:pPr eaLnBrk="1" fontAlgn="auto" hangingPunct="1">
              <a:spcAft>
                <a:spcPts val="0"/>
              </a:spcAft>
              <a:defRPr/>
            </a:pPr>
            <a:r>
              <a:rPr lang="zh-CN" altLang="en-US" sz="1800" dirty="0">
                <a:solidFill>
                  <a:schemeClr val="bg1">
                    <a:lumMod val="50000"/>
                  </a:schemeClr>
                </a:solidFill>
                <a:latin typeface="黑体" panose="02010609060101010101" charset="-122"/>
                <a:ea typeface="黑体" panose="02010609060101010101" charset="-122"/>
              </a:rPr>
              <a:t>实验结果</a:t>
            </a:r>
            <a:r>
              <a:rPr lang="en-US" altLang="zh-CN" sz="1800" dirty="0">
                <a:solidFill>
                  <a:schemeClr val="bg1">
                    <a:lumMod val="50000"/>
                  </a:schemeClr>
                </a:solidFill>
                <a:latin typeface="黑体" panose="02010609060101010101" charset="-122"/>
                <a:ea typeface="黑体" panose="02010609060101010101" charset="-122"/>
              </a:rPr>
              <a:t>1</a:t>
            </a:r>
            <a:r>
              <a:rPr lang="zh-CN" altLang="en-US" sz="1800" dirty="0">
                <a:solidFill>
                  <a:schemeClr val="bg1">
                    <a:lumMod val="50000"/>
                  </a:schemeClr>
                </a:solidFill>
                <a:latin typeface="黑体" panose="02010609060101010101" charset="-122"/>
                <a:ea typeface="黑体" panose="02010609060101010101" charset="-122"/>
              </a:rPr>
              <a:t>：结论</a:t>
            </a:r>
            <a:endParaRPr lang="en-US" altLang="zh-CN" sz="1800" dirty="0">
              <a:solidFill>
                <a:schemeClr val="bg1">
                  <a:lumMod val="50000"/>
                </a:schemeClr>
              </a:solidFill>
              <a:latin typeface="黑体" panose="02010609060101010101" charset="-122"/>
              <a:ea typeface="黑体" panose="02010609060101010101" charset="-122"/>
            </a:endParaRPr>
          </a:p>
        </p:txBody>
      </p:sp>
      <p:grpSp>
        <p:nvGrpSpPr>
          <p:cNvPr id="31" name="组合 30"/>
          <p:cNvGrpSpPr/>
          <p:nvPr/>
        </p:nvGrpSpPr>
        <p:grpSpPr bwMode="auto">
          <a:xfrm>
            <a:off x="611188" y="990600"/>
            <a:ext cx="360362" cy="288925"/>
            <a:chOff x="611560" y="990749"/>
            <a:chExt cx="360040" cy="288032"/>
          </a:xfrm>
        </p:grpSpPr>
        <p:sp>
          <p:nvSpPr>
            <p:cNvPr id="32" name="燕尾形 31"/>
            <p:cNvSpPr/>
            <p:nvPr/>
          </p:nvSpPr>
          <p:spPr>
            <a:xfrm>
              <a:off x="755893" y="990749"/>
              <a:ext cx="215707" cy="288032"/>
            </a:xfrm>
            <a:prstGeom prst="chevron">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solidFill>
              </a:endParaRPr>
            </a:p>
          </p:txBody>
        </p:sp>
        <p:sp>
          <p:nvSpPr>
            <p:cNvPr id="33" name="燕尾形 32"/>
            <p:cNvSpPr/>
            <p:nvPr/>
          </p:nvSpPr>
          <p:spPr>
            <a:xfrm>
              <a:off x="611560" y="990749"/>
              <a:ext cx="215707" cy="288032"/>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solidFill>
              </a:endParaRPr>
            </a:p>
          </p:txBody>
        </p:sp>
      </p:grpSp>
      <p:sp>
        <p:nvSpPr>
          <p:cNvPr id="2" name="文本框 1"/>
          <p:cNvSpPr txBox="1"/>
          <p:nvPr/>
        </p:nvSpPr>
        <p:spPr>
          <a:xfrm>
            <a:off x="611505" y="2137410"/>
            <a:ext cx="7579995" cy="1198880"/>
          </a:xfrm>
          <a:prstGeom prst="rect">
            <a:avLst/>
          </a:prstGeom>
          <a:noFill/>
        </p:spPr>
        <p:txBody>
          <a:bodyPr wrap="square" rtlCol="0">
            <a:spAutoFit/>
          </a:bodyPr>
          <a:lstStyle/>
          <a:p>
            <a:pPr algn="l"/>
            <a:r>
              <a:rPr b="1">
                <a:latin typeface="幼圆" panose="02010509060101010101" charset="-122"/>
                <a:ea typeface="幼圆" panose="02010509060101010101" charset="-122"/>
                <a:cs typeface="幼圆" panose="02010509060101010101" charset="-122"/>
              </a:rPr>
              <a:t>虽然通过提高回复率来衡量朋友的行为表明他们受到外在奖励的激励，但他们的沟通策略表明他们不希望他们的朋友将他们视为受到这些奖励的激励。朋友之间的交流似乎可以让他们证明自己的动机，这样他们就可以接受奖励，同时保留</a:t>
            </a:r>
            <a:r>
              <a:rPr lang="zh-CN" b="1">
                <a:latin typeface="幼圆" panose="02010509060101010101" charset="-122"/>
                <a:ea typeface="幼圆" panose="02010509060101010101" charset="-122"/>
                <a:cs typeface="幼圆" panose="02010509060101010101" charset="-122"/>
              </a:rPr>
              <a:t>自己</a:t>
            </a:r>
            <a:r>
              <a:rPr b="1">
                <a:latin typeface="幼圆" panose="02010509060101010101" charset="-122"/>
                <a:ea typeface="幼圆" panose="02010509060101010101" charset="-122"/>
                <a:cs typeface="幼圆" panose="02010509060101010101" charset="-122"/>
              </a:rPr>
              <a:t>积极的社交形象。</a:t>
            </a:r>
          </a:p>
        </p:txBody>
      </p:sp>
      <p:pic>
        <p:nvPicPr>
          <p:cNvPr id="13" name="图片 12"/>
          <p:cNvPicPr>
            <a:picLocks noChangeAspect="1"/>
          </p:cNvPicPr>
          <p:nvPr/>
        </p:nvPicPr>
        <p:blipFill>
          <a:blip r:embed="rId3"/>
          <a:stretch>
            <a:fillRect/>
          </a:stretch>
        </p:blipFill>
        <p:spPr>
          <a:xfrm>
            <a:off x="6501130" y="180340"/>
            <a:ext cx="2240280" cy="3238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400"/>
                                  </p:stCondLst>
                                  <p:childTnLst>
                                    <p:set>
                                      <p:cBhvr>
                                        <p:cTn id="6" dur="1" fill="hold">
                                          <p:stCondLst>
                                            <p:cond delay="0"/>
                                          </p:stCondLst>
                                        </p:cTn>
                                        <p:tgtEl>
                                          <p:spTgt spid="30"/>
                                        </p:tgtEl>
                                        <p:attrNameLst>
                                          <p:attrName>style.visibility</p:attrName>
                                        </p:attrNameLst>
                                      </p:cBhvr>
                                      <p:to>
                                        <p:strVal val="visible"/>
                                      </p:to>
                                    </p:set>
                                    <p:anim calcmode="lin" valueType="num">
                                      <p:cBhvr additive="base">
                                        <p:cTn id="7" dur="300" fill="hold"/>
                                        <p:tgtEl>
                                          <p:spTgt spid="30"/>
                                        </p:tgtEl>
                                        <p:attrNameLst>
                                          <p:attrName>ppt_x</p:attrName>
                                        </p:attrNameLst>
                                      </p:cBhvr>
                                      <p:tavLst>
                                        <p:tav tm="0">
                                          <p:val>
                                            <p:strVal val="0-#ppt_w/2"/>
                                          </p:val>
                                        </p:tav>
                                        <p:tav tm="100000">
                                          <p:val>
                                            <p:strVal val="#ppt_x"/>
                                          </p:val>
                                        </p:tav>
                                      </p:tavLst>
                                    </p:anim>
                                    <p:anim calcmode="lin" valueType="num">
                                      <p:cBhvr additive="base">
                                        <p:cTn id="8" dur="300" fill="hold"/>
                                        <p:tgtEl>
                                          <p:spTgt spid="30"/>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600"/>
                                  </p:stCondLst>
                                  <p:childTnLst>
                                    <p:set>
                                      <p:cBhvr>
                                        <p:cTn id="10" dur="1" fill="hold">
                                          <p:stCondLst>
                                            <p:cond delay="0"/>
                                          </p:stCondLst>
                                        </p:cTn>
                                        <p:tgtEl>
                                          <p:spTgt spid="31"/>
                                        </p:tgtEl>
                                        <p:attrNameLst>
                                          <p:attrName>style.visibility</p:attrName>
                                        </p:attrNameLst>
                                      </p:cBhvr>
                                      <p:to>
                                        <p:strVal val="visible"/>
                                      </p:to>
                                    </p:set>
                                    <p:anim calcmode="lin" valueType="num">
                                      <p:cBhvr additive="base">
                                        <p:cTn id="11" dur="300" fill="hold"/>
                                        <p:tgtEl>
                                          <p:spTgt spid="31"/>
                                        </p:tgtEl>
                                        <p:attrNameLst>
                                          <p:attrName>ppt_x</p:attrName>
                                        </p:attrNameLst>
                                      </p:cBhvr>
                                      <p:tavLst>
                                        <p:tav tm="0">
                                          <p:val>
                                            <p:strVal val="0-#ppt_w/2"/>
                                          </p:val>
                                        </p:tav>
                                        <p:tav tm="100000">
                                          <p:val>
                                            <p:strVal val="#ppt_x"/>
                                          </p:val>
                                        </p:tav>
                                      </p:tavLst>
                                    </p:anim>
                                    <p:anim calcmode="lin" valueType="num">
                                      <p:cBhvr additive="base">
                                        <p:cTn id="12" dur="300" fill="hold"/>
                                        <p:tgtEl>
                                          <p:spTgt spid="31"/>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circle(in)">
                                      <p:cBhvr>
                                        <p:cTn id="1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
          <p:cNvSpPr txBox="1">
            <a:spLocks noChangeArrowheads="1"/>
          </p:cNvSpPr>
          <p:nvPr/>
        </p:nvSpPr>
        <p:spPr>
          <a:xfrm>
            <a:off x="971550" y="918845"/>
            <a:ext cx="3060065" cy="431800"/>
          </a:xfrm>
          <a:prstGeom prst="rect">
            <a:avLst/>
          </a:prstGeom>
          <a:effectLst>
            <a:outerShdw blurRad="50800" dist="38100" dir="5400000" sx="38000" sy="38000" algn="t" rotWithShape="0">
              <a:prstClr val="black">
                <a:alpha val="40000"/>
              </a:prstClr>
            </a:outerShdw>
          </a:effectLst>
        </p:spPr>
        <p:txBody>
          <a:bodyPr/>
          <a:lstStyle>
            <a:lvl1pPr>
              <a:spcBef>
                <a:spcPct val="0"/>
              </a:spcBef>
              <a:buNone/>
              <a:defRPr sz="6000">
                <a:solidFill>
                  <a:srgbClr val="004294"/>
                </a:solidFill>
                <a:latin typeface="方正大黑简体" panose="02010601030101010101" pitchFamily="65" charset="-122"/>
                <a:ea typeface="方正大黑简体" panose="02010601030101010101" pitchFamily="65" charset="-122"/>
                <a:cs typeface="+mj-cs"/>
              </a:defRPr>
            </a:lvl1pPr>
          </a:lstStyle>
          <a:p>
            <a:pPr eaLnBrk="1" fontAlgn="auto" hangingPunct="1">
              <a:spcAft>
                <a:spcPts val="0"/>
              </a:spcAft>
              <a:defRPr/>
            </a:pPr>
            <a:r>
              <a:rPr lang="zh-CN" altLang="en-US" sz="1800" dirty="0">
                <a:solidFill>
                  <a:schemeClr val="bg1">
                    <a:lumMod val="50000"/>
                  </a:schemeClr>
                </a:solidFill>
                <a:latin typeface="黑体" panose="02010609060101010101" charset="-122"/>
                <a:ea typeface="黑体" panose="02010609060101010101" charset="-122"/>
              </a:rPr>
              <a:t>实验结果</a:t>
            </a:r>
            <a:r>
              <a:rPr lang="en-US" altLang="zh-CN" sz="1800" dirty="0">
                <a:solidFill>
                  <a:schemeClr val="bg1">
                    <a:lumMod val="50000"/>
                  </a:schemeClr>
                </a:solidFill>
                <a:latin typeface="黑体" panose="02010609060101010101" charset="-122"/>
                <a:ea typeface="黑体" panose="02010609060101010101" charset="-122"/>
              </a:rPr>
              <a:t>2</a:t>
            </a:r>
            <a:r>
              <a:rPr lang="zh-CN" altLang="en-US" sz="1800" dirty="0">
                <a:solidFill>
                  <a:schemeClr val="bg1">
                    <a:lumMod val="50000"/>
                  </a:schemeClr>
                </a:solidFill>
                <a:latin typeface="黑体" panose="02010609060101010101" charset="-122"/>
                <a:ea typeface="黑体" panose="02010609060101010101" charset="-122"/>
              </a:rPr>
              <a:t>：奖励和关系</a:t>
            </a:r>
            <a:endParaRPr lang="en-US" altLang="zh-CN" sz="1800" dirty="0">
              <a:solidFill>
                <a:schemeClr val="bg1">
                  <a:lumMod val="50000"/>
                </a:schemeClr>
              </a:solidFill>
              <a:latin typeface="黑体" panose="02010609060101010101" charset="-122"/>
              <a:ea typeface="黑体" panose="02010609060101010101" charset="-122"/>
            </a:endParaRPr>
          </a:p>
        </p:txBody>
      </p:sp>
      <p:grpSp>
        <p:nvGrpSpPr>
          <p:cNvPr id="31" name="组合 30"/>
          <p:cNvGrpSpPr/>
          <p:nvPr/>
        </p:nvGrpSpPr>
        <p:grpSpPr bwMode="auto">
          <a:xfrm>
            <a:off x="611188" y="990600"/>
            <a:ext cx="360362" cy="288925"/>
            <a:chOff x="611560" y="990749"/>
            <a:chExt cx="360040" cy="288032"/>
          </a:xfrm>
        </p:grpSpPr>
        <p:sp>
          <p:nvSpPr>
            <p:cNvPr id="32" name="燕尾形 31"/>
            <p:cNvSpPr/>
            <p:nvPr/>
          </p:nvSpPr>
          <p:spPr>
            <a:xfrm>
              <a:off x="755893" y="990749"/>
              <a:ext cx="215707" cy="288032"/>
            </a:xfrm>
            <a:prstGeom prst="chevron">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solidFill>
              </a:endParaRPr>
            </a:p>
          </p:txBody>
        </p:sp>
        <p:sp>
          <p:nvSpPr>
            <p:cNvPr id="33" name="燕尾形 32"/>
            <p:cNvSpPr/>
            <p:nvPr/>
          </p:nvSpPr>
          <p:spPr>
            <a:xfrm>
              <a:off x="611560" y="990749"/>
              <a:ext cx="215707" cy="288032"/>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solidFill>
              </a:endParaRPr>
            </a:p>
          </p:txBody>
        </p:sp>
      </p:grpSp>
      <p:sp>
        <p:nvSpPr>
          <p:cNvPr id="2" name="文本框 1"/>
          <p:cNvSpPr txBox="1"/>
          <p:nvPr/>
        </p:nvSpPr>
        <p:spPr>
          <a:xfrm>
            <a:off x="611505" y="1941195"/>
            <a:ext cx="7579995" cy="1753235"/>
          </a:xfrm>
          <a:prstGeom prst="rect">
            <a:avLst/>
          </a:prstGeom>
          <a:noFill/>
        </p:spPr>
        <p:txBody>
          <a:bodyPr wrap="square" rtlCol="0">
            <a:spAutoFit/>
          </a:bodyPr>
          <a:lstStyle/>
          <a:p>
            <a:pPr algn="l"/>
            <a:r>
              <a:rPr>
                <a:latin typeface="幼圆" panose="02010509060101010101" charset="-122"/>
                <a:ea typeface="幼圆" panose="02010509060101010101" charset="-122"/>
                <a:cs typeface="幼圆" panose="02010509060101010101" charset="-122"/>
              </a:rPr>
              <a:t>虽然外在奖励似乎会增加朋友的回应率，但</a:t>
            </a:r>
            <a:r>
              <a:rPr lang="zh-CN">
                <a:latin typeface="幼圆" panose="02010509060101010101" charset="-122"/>
                <a:ea typeface="幼圆" panose="02010509060101010101" charset="-122"/>
                <a:cs typeface="幼圆" panose="02010509060101010101" charset="-122"/>
              </a:rPr>
              <a:t>有</a:t>
            </a:r>
            <a:r>
              <a:rPr>
                <a:latin typeface="幼圆" panose="02010509060101010101" charset="-122"/>
                <a:ea typeface="幼圆" panose="02010509060101010101" charset="-122"/>
                <a:cs typeface="幼圆" panose="02010509060101010101" charset="-122"/>
              </a:rPr>
              <a:t>个问题是这种增加是否会以朋友的社交关系为代价。我们研究了发出请求如何影响请求者和他们标记的朋友之间的关系。</a:t>
            </a:r>
          </a:p>
          <a:p>
            <a:pPr algn="l"/>
            <a:r>
              <a:rPr lang="zh-CN">
                <a:latin typeface="幼圆" panose="02010509060101010101" charset="-122"/>
                <a:ea typeface="幼圆" panose="02010509060101010101" charset="-122"/>
                <a:cs typeface="幼圆" panose="02010509060101010101" charset="-122"/>
              </a:rPr>
              <a:t>下图</a:t>
            </a:r>
            <a:r>
              <a:rPr>
                <a:latin typeface="幼圆" panose="02010509060101010101" charset="-122"/>
                <a:ea typeface="幼圆" panose="02010509060101010101" charset="-122"/>
                <a:cs typeface="幼圆" panose="02010509060101010101" charset="-122"/>
              </a:rPr>
              <a:t>显示了在不同条件下请求者和被标记的朋友之间的自评关系评级在发布前</a:t>
            </a:r>
            <a:r>
              <a:rPr lang="zh-CN">
                <a:latin typeface="幼圆" panose="02010509060101010101" charset="-122"/>
                <a:ea typeface="幼圆" panose="02010509060101010101" charset="-122"/>
                <a:cs typeface="幼圆" panose="02010509060101010101" charset="-122"/>
              </a:rPr>
              <a:t>后</a:t>
            </a:r>
            <a:r>
              <a:rPr>
                <a:latin typeface="幼圆" panose="02010509060101010101" charset="-122"/>
                <a:ea typeface="幼圆" panose="02010509060101010101" charset="-122"/>
                <a:cs typeface="幼圆" panose="02010509060101010101" charset="-122"/>
              </a:rPr>
              <a:t>的变化。结果显示对</a:t>
            </a:r>
            <a:r>
              <a:rPr lang="zh-CN">
                <a:latin typeface="幼圆" panose="02010509060101010101" charset="-122"/>
                <a:ea typeface="幼圆" panose="02010509060101010101" charset="-122"/>
                <a:cs typeface="幼圆" panose="02010509060101010101" charset="-122"/>
              </a:rPr>
              <a:t>假设</a:t>
            </a:r>
            <a:r>
              <a:rPr lang="en-US" altLang="zh-CN">
                <a:latin typeface="幼圆" panose="02010509060101010101" charset="-122"/>
                <a:ea typeface="幼圆" panose="02010509060101010101" charset="-122"/>
                <a:cs typeface="幼圆" panose="02010509060101010101" charset="-122"/>
              </a:rPr>
              <a:t>4</a:t>
            </a:r>
            <a:r>
              <a:rPr>
                <a:latin typeface="幼圆" panose="02010509060101010101" charset="-122"/>
                <a:ea typeface="幼圆" panose="02010509060101010101" charset="-122"/>
                <a:cs typeface="幼圆" panose="02010509060101010101" charset="-122"/>
              </a:rPr>
              <a:t>的总体支持：与对照条件相比，外在激励条件下，请求者与朋友的感知关系强度更高。</a:t>
            </a:r>
          </a:p>
        </p:txBody>
      </p:sp>
      <p:pic>
        <p:nvPicPr>
          <p:cNvPr id="13" name="图片 12"/>
          <p:cNvPicPr>
            <a:picLocks noChangeAspect="1"/>
          </p:cNvPicPr>
          <p:nvPr/>
        </p:nvPicPr>
        <p:blipFill>
          <a:blip r:embed="rId3"/>
          <a:stretch>
            <a:fillRect/>
          </a:stretch>
        </p:blipFill>
        <p:spPr>
          <a:xfrm>
            <a:off x="6501130" y="180340"/>
            <a:ext cx="2240280" cy="3238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400"/>
                                  </p:stCondLst>
                                  <p:childTnLst>
                                    <p:set>
                                      <p:cBhvr>
                                        <p:cTn id="6" dur="1" fill="hold">
                                          <p:stCondLst>
                                            <p:cond delay="0"/>
                                          </p:stCondLst>
                                        </p:cTn>
                                        <p:tgtEl>
                                          <p:spTgt spid="30"/>
                                        </p:tgtEl>
                                        <p:attrNameLst>
                                          <p:attrName>style.visibility</p:attrName>
                                        </p:attrNameLst>
                                      </p:cBhvr>
                                      <p:to>
                                        <p:strVal val="visible"/>
                                      </p:to>
                                    </p:set>
                                    <p:anim calcmode="lin" valueType="num">
                                      <p:cBhvr additive="base">
                                        <p:cTn id="7" dur="300" fill="hold"/>
                                        <p:tgtEl>
                                          <p:spTgt spid="30"/>
                                        </p:tgtEl>
                                        <p:attrNameLst>
                                          <p:attrName>ppt_x</p:attrName>
                                        </p:attrNameLst>
                                      </p:cBhvr>
                                      <p:tavLst>
                                        <p:tav tm="0">
                                          <p:val>
                                            <p:strVal val="0-#ppt_w/2"/>
                                          </p:val>
                                        </p:tav>
                                        <p:tav tm="100000">
                                          <p:val>
                                            <p:strVal val="#ppt_x"/>
                                          </p:val>
                                        </p:tav>
                                      </p:tavLst>
                                    </p:anim>
                                    <p:anim calcmode="lin" valueType="num">
                                      <p:cBhvr additive="base">
                                        <p:cTn id="8" dur="300" fill="hold"/>
                                        <p:tgtEl>
                                          <p:spTgt spid="30"/>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600"/>
                                  </p:stCondLst>
                                  <p:childTnLst>
                                    <p:set>
                                      <p:cBhvr>
                                        <p:cTn id="10" dur="1" fill="hold">
                                          <p:stCondLst>
                                            <p:cond delay="0"/>
                                          </p:stCondLst>
                                        </p:cTn>
                                        <p:tgtEl>
                                          <p:spTgt spid="31"/>
                                        </p:tgtEl>
                                        <p:attrNameLst>
                                          <p:attrName>style.visibility</p:attrName>
                                        </p:attrNameLst>
                                      </p:cBhvr>
                                      <p:to>
                                        <p:strVal val="visible"/>
                                      </p:to>
                                    </p:set>
                                    <p:anim calcmode="lin" valueType="num">
                                      <p:cBhvr additive="base">
                                        <p:cTn id="11" dur="300" fill="hold"/>
                                        <p:tgtEl>
                                          <p:spTgt spid="31"/>
                                        </p:tgtEl>
                                        <p:attrNameLst>
                                          <p:attrName>ppt_x</p:attrName>
                                        </p:attrNameLst>
                                      </p:cBhvr>
                                      <p:tavLst>
                                        <p:tav tm="0">
                                          <p:val>
                                            <p:strVal val="0-#ppt_w/2"/>
                                          </p:val>
                                        </p:tav>
                                        <p:tav tm="100000">
                                          <p:val>
                                            <p:strVal val="#ppt_x"/>
                                          </p:val>
                                        </p:tav>
                                      </p:tavLst>
                                    </p:anim>
                                    <p:anim calcmode="lin" valueType="num">
                                      <p:cBhvr additive="base">
                                        <p:cTn id="12" dur="300" fill="hold"/>
                                        <p:tgtEl>
                                          <p:spTgt spid="31"/>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
          <p:cNvSpPr txBox="1">
            <a:spLocks noChangeArrowheads="1"/>
          </p:cNvSpPr>
          <p:nvPr/>
        </p:nvSpPr>
        <p:spPr>
          <a:xfrm>
            <a:off x="971550" y="918845"/>
            <a:ext cx="3060065" cy="431800"/>
          </a:xfrm>
          <a:prstGeom prst="rect">
            <a:avLst/>
          </a:prstGeom>
          <a:effectLst>
            <a:outerShdw blurRad="50800" dist="38100" dir="5400000" sx="38000" sy="38000" algn="t" rotWithShape="0">
              <a:prstClr val="black">
                <a:alpha val="40000"/>
              </a:prstClr>
            </a:outerShdw>
          </a:effectLst>
        </p:spPr>
        <p:txBody>
          <a:bodyPr/>
          <a:lstStyle>
            <a:lvl1pPr>
              <a:spcBef>
                <a:spcPct val="0"/>
              </a:spcBef>
              <a:buNone/>
              <a:defRPr sz="6000">
                <a:solidFill>
                  <a:srgbClr val="004294"/>
                </a:solidFill>
                <a:latin typeface="方正大黑简体" panose="02010601030101010101" pitchFamily="65" charset="-122"/>
                <a:ea typeface="方正大黑简体" panose="02010601030101010101" pitchFamily="65" charset="-122"/>
                <a:cs typeface="+mj-cs"/>
              </a:defRPr>
            </a:lvl1pPr>
          </a:lstStyle>
          <a:p>
            <a:pPr eaLnBrk="1" fontAlgn="auto" hangingPunct="1">
              <a:spcAft>
                <a:spcPts val="0"/>
              </a:spcAft>
              <a:defRPr/>
            </a:pPr>
            <a:r>
              <a:rPr lang="zh-CN" altLang="en-US" sz="1800" dirty="0">
                <a:solidFill>
                  <a:schemeClr val="bg1">
                    <a:lumMod val="50000"/>
                  </a:schemeClr>
                </a:solidFill>
                <a:latin typeface="黑体" panose="02010609060101010101" charset="-122"/>
                <a:ea typeface="黑体" panose="02010609060101010101" charset="-122"/>
              </a:rPr>
              <a:t>实验结果</a:t>
            </a:r>
            <a:r>
              <a:rPr lang="en-US" altLang="zh-CN" sz="1800" dirty="0">
                <a:solidFill>
                  <a:schemeClr val="bg1">
                    <a:lumMod val="50000"/>
                  </a:schemeClr>
                </a:solidFill>
                <a:latin typeface="黑体" panose="02010609060101010101" charset="-122"/>
                <a:ea typeface="黑体" panose="02010609060101010101" charset="-122"/>
              </a:rPr>
              <a:t>2</a:t>
            </a:r>
            <a:r>
              <a:rPr lang="zh-CN" altLang="en-US" sz="1800" dirty="0">
                <a:solidFill>
                  <a:schemeClr val="bg1">
                    <a:lumMod val="50000"/>
                  </a:schemeClr>
                </a:solidFill>
                <a:latin typeface="黑体" panose="02010609060101010101" charset="-122"/>
                <a:ea typeface="黑体" panose="02010609060101010101" charset="-122"/>
              </a:rPr>
              <a:t>：奖励和关系</a:t>
            </a:r>
            <a:endParaRPr lang="en-US" altLang="zh-CN" sz="1800" dirty="0">
              <a:solidFill>
                <a:schemeClr val="bg1">
                  <a:lumMod val="50000"/>
                </a:schemeClr>
              </a:solidFill>
              <a:latin typeface="黑体" panose="02010609060101010101" charset="-122"/>
              <a:ea typeface="黑体" panose="02010609060101010101" charset="-122"/>
            </a:endParaRPr>
          </a:p>
        </p:txBody>
      </p:sp>
      <p:grpSp>
        <p:nvGrpSpPr>
          <p:cNvPr id="31" name="组合 30"/>
          <p:cNvGrpSpPr/>
          <p:nvPr/>
        </p:nvGrpSpPr>
        <p:grpSpPr bwMode="auto">
          <a:xfrm>
            <a:off x="611188" y="990600"/>
            <a:ext cx="360362" cy="288925"/>
            <a:chOff x="611560" y="990749"/>
            <a:chExt cx="360040" cy="288032"/>
          </a:xfrm>
        </p:grpSpPr>
        <p:sp>
          <p:nvSpPr>
            <p:cNvPr id="32" name="燕尾形 31"/>
            <p:cNvSpPr/>
            <p:nvPr/>
          </p:nvSpPr>
          <p:spPr>
            <a:xfrm>
              <a:off x="755893" y="990749"/>
              <a:ext cx="215707" cy="288032"/>
            </a:xfrm>
            <a:prstGeom prst="chevron">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solidFill>
              </a:endParaRPr>
            </a:p>
          </p:txBody>
        </p:sp>
        <p:sp>
          <p:nvSpPr>
            <p:cNvPr id="33" name="燕尾形 32"/>
            <p:cNvSpPr/>
            <p:nvPr/>
          </p:nvSpPr>
          <p:spPr>
            <a:xfrm>
              <a:off x="611560" y="990749"/>
              <a:ext cx="215707" cy="288032"/>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solidFill>
              </a:endParaRPr>
            </a:p>
          </p:txBody>
        </p:sp>
      </p:grpSp>
      <p:pic>
        <p:nvPicPr>
          <p:cNvPr id="9" name="图片 9"/>
          <p:cNvPicPr>
            <a:picLocks noChangeAspect="1"/>
          </p:cNvPicPr>
          <p:nvPr/>
        </p:nvPicPr>
        <p:blipFill>
          <a:blip r:embed="rId3"/>
          <a:stretch>
            <a:fillRect/>
          </a:stretch>
        </p:blipFill>
        <p:spPr>
          <a:xfrm>
            <a:off x="2142808" y="1550670"/>
            <a:ext cx="4366895" cy="2909570"/>
          </a:xfrm>
          <a:prstGeom prst="rect">
            <a:avLst/>
          </a:prstGeom>
        </p:spPr>
      </p:pic>
      <p:sp>
        <p:nvSpPr>
          <p:cNvPr id="3" name="文本框 2"/>
          <p:cNvSpPr txBox="1"/>
          <p:nvPr/>
        </p:nvSpPr>
        <p:spPr>
          <a:xfrm>
            <a:off x="1924050" y="4531995"/>
            <a:ext cx="4805680" cy="521970"/>
          </a:xfrm>
          <a:prstGeom prst="rect">
            <a:avLst/>
          </a:prstGeom>
          <a:noFill/>
        </p:spPr>
        <p:txBody>
          <a:bodyPr wrap="none" rtlCol="0">
            <a:spAutoFit/>
          </a:bodyPr>
          <a:lstStyle/>
          <a:p>
            <a:pPr algn="l"/>
            <a:r>
              <a:rPr lang="zh-CN" altLang="en-US" sz="1400"/>
              <a:t>不同条件下请求者与被标记的朋友之间关系评分的前后变化</a:t>
            </a:r>
          </a:p>
          <a:p>
            <a:pPr algn="ctr"/>
            <a:r>
              <a:rPr lang="zh-CN" altLang="en-US" sz="1400"/>
              <a:t>(控制条件下的平均值作为基线)</a:t>
            </a:r>
          </a:p>
        </p:txBody>
      </p:sp>
      <p:pic>
        <p:nvPicPr>
          <p:cNvPr id="13" name="图片 12"/>
          <p:cNvPicPr>
            <a:picLocks noChangeAspect="1"/>
          </p:cNvPicPr>
          <p:nvPr/>
        </p:nvPicPr>
        <p:blipFill>
          <a:blip r:embed="rId4"/>
          <a:stretch>
            <a:fillRect/>
          </a:stretch>
        </p:blipFill>
        <p:spPr>
          <a:xfrm>
            <a:off x="6501130" y="180340"/>
            <a:ext cx="2240280" cy="3238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400"/>
                                  </p:stCondLst>
                                  <p:childTnLst>
                                    <p:set>
                                      <p:cBhvr>
                                        <p:cTn id="6" dur="1" fill="hold">
                                          <p:stCondLst>
                                            <p:cond delay="0"/>
                                          </p:stCondLst>
                                        </p:cTn>
                                        <p:tgtEl>
                                          <p:spTgt spid="30"/>
                                        </p:tgtEl>
                                        <p:attrNameLst>
                                          <p:attrName>style.visibility</p:attrName>
                                        </p:attrNameLst>
                                      </p:cBhvr>
                                      <p:to>
                                        <p:strVal val="visible"/>
                                      </p:to>
                                    </p:set>
                                    <p:anim calcmode="lin" valueType="num">
                                      <p:cBhvr additive="base">
                                        <p:cTn id="7" dur="300" fill="hold"/>
                                        <p:tgtEl>
                                          <p:spTgt spid="30"/>
                                        </p:tgtEl>
                                        <p:attrNameLst>
                                          <p:attrName>ppt_x</p:attrName>
                                        </p:attrNameLst>
                                      </p:cBhvr>
                                      <p:tavLst>
                                        <p:tav tm="0">
                                          <p:val>
                                            <p:strVal val="0-#ppt_w/2"/>
                                          </p:val>
                                        </p:tav>
                                        <p:tav tm="100000">
                                          <p:val>
                                            <p:strVal val="#ppt_x"/>
                                          </p:val>
                                        </p:tav>
                                      </p:tavLst>
                                    </p:anim>
                                    <p:anim calcmode="lin" valueType="num">
                                      <p:cBhvr additive="base">
                                        <p:cTn id="8" dur="300" fill="hold"/>
                                        <p:tgtEl>
                                          <p:spTgt spid="30"/>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600"/>
                                  </p:stCondLst>
                                  <p:childTnLst>
                                    <p:set>
                                      <p:cBhvr>
                                        <p:cTn id="10" dur="1" fill="hold">
                                          <p:stCondLst>
                                            <p:cond delay="0"/>
                                          </p:stCondLst>
                                        </p:cTn>
                                        <p:tgtEl>
                                          <p:spTgt spid="31"/>
                                        </p:tgtEl>
                                        <p:attrNameLst>
                                          <p:attrName>style.visibility</p:attrName>
                                        </p:attrNameLst>
                                      </p:cBhvr>
                                      <p:to>
                                        <p:strVal val="visible"/>
                                      </p:to>
                                    </p:set>
                                    <p:anim calcmode="lin" valueType="num">
                                      <p:cBhvr additive="base">
                                        <p:cTn id="11" dur="300" fill="hold"/>
                                        <p:tgtEl>
                                          <p:spTgt spid="31"/>
                                        </p:tgtEl>
                                        <p:attrNameLst>
                                          <p:attrName>ppt_x</p:attrName>
                                        </p:attrNameLst>
                                      </p:cBhvr>
                                      <p:tavLst>
                                        <p:tav tm="0">
                                          <p:val>
                                            <p:strVal val="0-#ppt_w/2"/>
                                          </p:val>
                                        </p:tav>
                                        <p:tav tm="100000">
                                          <p:val>
                                            <p:strVal val="#ppt_x"/>
                                          </p:val>
                                        </p:tav>
                                      </p:tavLst>
                                    </p:anim>
                                    <p:anim calcmode="lin" valueType="num">
                                      <p:cBhvr additive="base">
                                        <p:cTn id="12" dur="300" fill="hold"/>
                                        <p:tgtEl>
                                          <p:spTgt spid="31"/>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
          <p:cNvSpPr txBox="1">
            <a:spLocks noChangeArrowheads="1"/>
          </p:cNvSpPr>
          <p:nvPr/>
        </p:nvSpPr>
        <p:spPr>
          <a:xfrm>
            <a:off x="971550" y="918845"/>
            <a:ext cx="3060065" cy="431800"/>
          </a:xfrm>
          <a:prstGeom prst="rect">
            <a:avLst/>
          </a:prstGeom>
          <a:effectLst>
            <a:outerShdw blurRad="50800" dist="38100" dir="5400000" sx="38000" sy="38000" algn="t" rotWithShape="0">
              <a:prstClr val="black">
                <a:alpha val="40000"/>
              </a:prstClr>
            </a:outerShdw>
          </a:effectLst>
        </p:spPr>
        <p:txBody>
          <a:bodyPr/>
          <a:lstStyle>
            <a:lvl1pPr>
              <a:spcBef>
                <a:spcPct val="0"/>
              </a:spcBef>
              <a:buNone/>
              <a:defRPr sz="6000">
                <a:solidFill>
                  <a:srgbClr val="004294"/>
                </a:solidFill>
                <a:latin typeface="方正大黑简体" panose="02010601030101010101" pitchFamily="65" charset="-122"/>
                <a:ea typeface="方正大黑简体" panose="02010601030101010101" pitchFamily="65" charset="-122"/>
                <a:cs typeface="+mj-cs"/>
              </a:defRPr>
            </a:lvl1pPr>
          </a:lstStyle>
          <a:p>
            <a:pPr eaLnBrk="1" fontAlgn="auto" hangingPunct="1">
              <a:spcAft>
                <a:spcPts val="0"/>
              </a:spcAft>
              <a:defRPr/>
            </a:pPr>
            <a:r>
              <a:rPr lang="zh-CN" altLang="en-US" sz="1800" dirty="0">
                <a:solidFill>
                  <a:schemeClr val="bg1">
                    <a:lumMod val="50000"/>
                  </a:schemeClr>
                </a:solidFill>
                <a:latin typeface="黑体" panose="02010609060101010101" charset="-122"/>
                <a:ea typeface="黑体" panose="02010609060101010101" charset="-122"/>
              </a:rPr>
              <a:t>实验结果</a:t>
            </a:r>
            <a:r>
              <a:rPr lang="en-US" altLang="zh-CN" sz="1800" dirty="0">
                <a:solidFill>
                  <a:schemeClr val="bg1">
                    <a:lumMod val="50000"/>
                  </a:schemeClr>
                </a:solidFill>
                <a:latin typeface="黑体" panose="02010609060101010101" charset="-122"/>
                <a:ea typeface="黑体" panose="02010609060101010101" charset="-122"/>
              </a:rPr>
              <a:t>2</a:t>
            </a:r>
            <a:r>
              <a:rPr lang="zh-CN" altLang="en-US" sz="1800" dirty="0">
                <a:solidFill>
                  <a:schemeClr val="bg1">
                    <a:lumMod val="50000"/>
                  </a:schemeClr>
                </a:solidFill>
                <a:latin typeface="黑体" panose="02010609060101010101" charset="-122"/>
                <a:ea typeface="黑体" panose="02010609060101010101" charset="-122"/>
              </a:rPr>
              <a:t>：奖励和关系</a:t>
            </a:r>
            <a:endParaRPr lang="en-US" altLang="zh-CN" sz="1800" dirty="0">
              <a:solidFill>
                <a:schemeClr val="bg1">
                  <a:lumMod val="50000"/>
                </a:schemeClr>
              </a:solidFill>
              <a:latin typeface="黑体" panose="02010609060101010101" charset="-122"/>
              <a:ea typeface="黑体" panose="02010609060101010101" charset="-122"/>
            </a:endParaRPr>
          </a:p>
        </p:txBody>
      </p:sp>
      <p:grpSp>
        <p:nvGrpSpPr>
          <p:cNvPr id="31" name="组合 30"/>
          <p:cNvGrpSpPr/>
          <p:nvPr/>
        </p:nvGrpSpPr>
        <p:grpSpPr bwMode="auto">
          <a:xfrm>
            <a:off x="611188" y="990600"/>
            <a:ext cx="360362" cy="288925"/>
            <a:chOff x="611560" y="990749"/>
            <a:chExt cx="360040" cy="288032"/>
          </a:xfrm>
        </p:grpSpPr>
        <p:sp>
          <p:nvSpPr>
            <p:cNvPr id="32" name="燕尾形 31"/>
            <p:cNvSpPr/>
            <p:nvPr/>
          </p:nvSpPr>
          <p:spPr>
            <a:xfrm>
              <a:off x="755893" y="990749"/>
              <a:ext cx="215707" cy="288032"/>
            </a:xfrm>
            <a:prstGeom prst="chevron">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solidFill>
              </a:endParaRPr>
            </a:p>
          </p:txBody>
        </p:sp>
        <p:sp>
          <p:nvSpPr>
            <p:cNvPr id="33" name="燕尾形 32"/>
            <p:cNvSpPr/>
            <p:nvPr/>
          </p:nvSpPr>
          <p:spPr>
            <a:xfrm>
              <a:off x="611560" y="990749"/>
              <a:ext cx="215707" cy="288032"/>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solidFill>
              </a:endParaRPr>
            </a:p>
          </p:txBody>
        </p:sp>
      </p:grpSp>
      <p:sp>
        <p:nvSpPr>
          <p:cNvPr id="4" name="文本框 3"/>
          <p:cNvSpPr txBox="1"/>
          <p:nvPr/>
        </p:nvSpPr>
        <p:spPr>
          <a:xfrm>
            <a:off x="611505" y="1367155"/>
            <a:ext cx="7579995" cy="1076325"/>
          </a:xfrm>
          <a:prstGeom prst="rect">
            <a:avLst/>
          </a:prstGeom>
          <a:noFill/>
        </p:spPr>
        <p:txBody>
          <a:bodyPr wrap="square" rtlCol="0">
            <a:spAutoFit/>
          </a:bodyPr>
          <a:lstStyle/>
          <a:p>
            <a:pPr algn="l"/>
            <a:r>
              <a:rPr lang="zh-CN" sz="1600">
                <a:latin typeface="幼圆" panose="02010509060101010101" charset="-122"/>
                <a:ea typeface="幼圆" panose="02010509060101010101" charset="-122"/>
                <a:cs typeface="幼圆" panose="02010509060101010101" charset="-122"/>
              </a:rPr>
              <a:t>下表为</a:t>
            </a:r>
            <a:r>
              <a:rPr sz="1600">
                <a:latin typeface="幼圆" panose="02010509060101010101" charset="-122"/>
                <a:ea typeface="幼圆" panose="02010509060101010101" charset="-122"/>
                <a:cs typeface="幼圆" panose="02010509060101010101" charset="-122"/>
              </a:rPr>
              <a:t>随机效应线性回归模型比较五种情况的结果，结果表明，在100个量表中，小额金钱奖励增加了5.55个关系等级(p&lt;0.05)，大额金钱奖励增加了5.29个关系等级(Coff.= 5.29, p&lt;0.05)，小</a:t>
            </a:r>
            <a:r>
              <a:rPr lang="zh-CN" sz="1600">
                <a:latin typeface="幼圆" panose="02010509060101010101" charset="-122"/>
                <a:ea typeface="幼圆" panose="02010509060101010101" charset="-122"/>
                <a:cs typeface="幼圆" panose="02010509060101010101" charset="-122"/>
              </a:rPr>
              <a:t>额</a:t>
            </a:r>
            <a:r>
              <a:rPr sz="1600">
                <a:latin typeface="幼圆" panose="02010509060101010101" charset="-122"/>
                <a:ea typeface="幼圆" panose="02010509060101010101" charset="-122"/>
                <a:cs typeface="幼圆" panose="02010509060101010101" charset="-122"/>
              </a:rPr>
              <a:t>非</a:t>
            </a:r>
            <a:r>
              <a:rPr lang="zh-CN" sz="1600">
                <a:latin typeface="幼圆" panose="02010509060101010101" charset="-122"/>
                <a:ea typeface="幼圆" panose="02010509060101010101" charset="-122"/>
                <a:cs typeface="幼圆" panose="02010509060101010101" charset="-122"/>
              </a:rPr>
              <a:t>金钱</a:t>
            </a:r>
            <a:r>
              <a:rPr sz="1600">
                <a:latin typeface="幼圆" panose="02010509060101010101" charset="-122"/>
                <a:ea typeface="幼圆" panose="02010509060101010101" charset="-122"/>
                <a:cs typeface="幼圆" panose="02010509060101010101" charset="-122"/>
              </a:rPr>
              <a:t>奖励使关系评分增加2.14，但不显著(p=0.43)，大</a:t>
            </a:r>
            <a:r>
              <a:rPr lang="zh-CN" sz="1600">
                <a:latin typeface="幼圆" panose="02010509060101010101" charset="-122"/>
                <a:ea typeface="幼圆" panose="02010509060101010101" charset="-122"/>
                <a:cs typeface="幼圆" panose="02010509060101010101" charset="-122"/>
              </a:rPr>
              <a:t>额</a:t>
            </a:r>
            <a:r>
              <a:rPr sz="1600">
                <a:latin typeface="幼圆" panose="02010509060101010101" charset="-122"/>
                <a:ea typeface="幼圆" panose="02010509060101010101" charset="-122"/>
                <a:cs typeface="幼圆" panose="02010509060101010101" charset="-122"/>
              </a:rPr>
              <a:t>非金钱</a:t>
            </a:r>
            <a:r>
              <a:rPr lang="zh-CN" sz="1600">
                <a:latin typeface="幼圆" panose="02010509060101010101" charset="-122"/>
                <a:ea typeface="幼圆" panose="02010509060101010101" charset="-122"/>
                <a:cs typeface="幼圆" panose="02010509060101010101" charset="-122"/>
              </a:rPr>
              <a:t>奖励</a:t>
            </a:r>
            <a:r>
              <a:rPr sz="1600">
                <a:latin typeface="幼圆" panose="02010509060101010101" charset="-122"/>
                <a:ea typeface="幼圆" panose="02010509060101010101" charset="-122"/>
                <a:cs typeface="幼圆" panose="02010509060101010101" charset="-122"/>
              </a:rPr>
              <a:t>使关系显著增加4.83 (Coff,= 4.83,p &lt; 0.05)。</a:t>
            </a:r>
          </a:p>
        </p:txBody>
      </p:sp>
      <p:pic>
        <p:nvPicPr>
          <p:cNvPr id="5" name="图片 4"/>
          <p:cNvPicPr>
            <a:picLocks noChangeAspect="1"/>
          </p:cNvPicPr>
          <p:nvPr/>
        </p:nvPicPr>
        <p:blipFill>
          <a:blip r:embed="rId3"/>
          <a:stretch>
            <a:fillRect/>
          </a:stretch>
        </p:blipFill>
        <p:spPr>
          <a:xfrm>
            <a:off x="2325370" y="2413000"/>
            <a:ext cx="4152900" cy="2305050"/>
          </a:xfrm>
          <a:prstGeom prst="rect">
            <a:avLst/>
          </a:prstGeom>
        </p:spPr>
      </p:pic>
      <p:sp>
        <p:nvSpPr>
          <p:cNvPr id="6" name="文本框 5"/>
          <p:cNvSpPr txBox="1"/>
          <p:nvPr/>
        </p:nvSpPr>
        <p:spPr>
          <a:xfrm>
            <a:off x="1461770" y="4718050"/>
            <a:ext cx="6395720" cy="460375"/>
          </a:xfrm>
          <a:prstGeom prst="rect">
            <a:avLst/>
          </a:prstGeom>
          <a:noFill/>
        </p:spPr>
        <p:txBody>
          <a:bodyPr wrap="square" rtlCol="0">
            <a:spAutoFit/>
          </a:bodyPr>
          <a:lstStyle/>
          <a:p>
            <a:pPr algn="ctr"/>
            <a:r>
              <a:rPr lang="zh-CN" altLang="en-US" sz="1200"/>
              <a:t>表</a:t>
            </a:r>
            <a:r>
              <a:rPr lang="en-US" altLang="zh-CN" sz="1200"/>
              <a:t>5 </a:t>
            </a:r>
            <a:r>
              <a:rPr lang="zh-CN" altLang="en-US" sz="1200"/>
              <a:t>随机效应线性回归模型</a:t>
            </a:r>
          </a:p>
          <a:p>
            <a:pPr algn="ctr"/>
            <a:r>
              <a:rPr lang="zh-CN" altLang="en-US" sz="1200"/>
              <a:t>将每个请求者作为一个群体，预测请求者和他们的朋友之间关系评分的前后变化</a:t>
            </a:r>
          </a:p>
        </p:txBody>
      </p:sp>
      <p:pic>
        <p:nvPicPr>
          <p:cNvPr id="13" name="图片 12"/>
          <p:cNvPicPr>
            <a:picLocks noChangeAspect="1"/>
          </p:cNvPicPr>
          <p:nvPr/>
        </p:nvPicPr>
        <p:blipFill>
          <a:blip r:embed="rId4"/>
          <a:stretch>
            <a:fillRect/>
          </a:stretch>
        </p:blipFill>
        <p:spPr>
          <a:xfrm>
            <a:off x="6501130" y="180340"/>
            <a:ext cx="2240280" cy="3238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400"/>
                                  </p:stCondLst>
                                  <p:childTnLst>
                                    <p:set>
                                      <p:cBhvr>
                                        <p:cTn id="6" dur="1" fill="hold">
                                          <p:stCondLst>
                                            <p:cond delay="0"/>
                                          </p:stCondLst>
                                        </p:cTn>
                                        <p:tgtEl>
                                          <p:spTgt spid="30"/>
                                        </p:tgtEl>
                                        <p:attrNameLst>
                                          <p:attrName>style.visibility</p:attrName>
                                        </p:attrNameLst>
                                      </p:cBhvr>
                                      <p:to>
                                        <p:strVal val="visible"/>
                                      </p:to>
                                    </p:set>
                                    <p:anim calcmode="lin" valueType="num">
                                      <p:cBhvr additive="base">
                                        <p:cTn id="7" dur="300" fill="hold"/>
                                        <p:tgtEl>
                                          <p:spTgt spid="30"/>
                                        </p:tgtEl>
                                        <p:attrNameLst>
                                          <p:attrName>ppt_x</p:attrName>
                                        </p:attrNameLst>
                                      </p:cBhvr>
                                      <p:tavLst>
                                        <p:tav tm="0">
                                          <p:val>
                                            <p:strVal val="0-#ppt_w/2"/>
                                          </p:val>
                                        </p:tav>
                                        <p:tav tm="100000">
                                          <p:val>
                                            <p:strVal val="#ppt_x"/>
                                          </p:val>
                                        </p:tav>
                                      </p:tavLst>
                                    </p:anim>
                                    <p:anim calcmode="lin" valueType="num">
                                      <p:cBhvr additive="base">
                                        <p:cTn id="8" dur="300" fill="hold"/>
                                        <p:tgtEl>
                                          <p:spTgt spid="30"/>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600"/>
                                  </p:stCondLst>
                                  <p:childTnLst>
                                    <p:set>
                                      <p:cBhvr>
                                        <p:cTn id="10" dur="1" fill="hold">
                                          <p:stCondLst>
                                            <p:cond delay="0"/>
                                          </p:stCondLst>
                                        </p:cTn>
                                        <p:tgtEl>
                                          <p:spTgt spid="31"/>
                                        </p:tgtEl>
                                        <p:attrNameLst>
                                          <p:attrName>style.visibility</p:attrName>
                                        </p:attrNameLst>
                                      </p:cBhvr>
                                      <p:to>
                                        <p:strVal val="visible"/>
                                      </p:to>
                                    </p:set>
                                    <p:anim calcmode="lin" valueType="num">
                                      <p:cBhvr additive="base">
                                        <p:cTn id="11" dur="300" fill="hold"/>
                                        <p:tgtEl>
                                          <p:spTgt spid="31"/>
                                        </p:tgtEl>
                                        <p:attrNameLst>
                                          <p:attrName>ppt_x</p:attrName>
                                        </p:attrNameLst>
                                      </p:cBhvr>
                                      <p:tavLst>
                                        <p:tav tm="0">
                                          <p:val>
                                            <p:strVal val="0-#ppt_w/2"/>
                                          </p:val>
                                        </p:tav>
                                        <p:tav tm="100000">
                                          <p:val>
                                            <p:strVal val="#ppt_x"/>
                                          </p:val>
                                        </p:tav>
                                      </p:tavLst>
                                    </p:anim>
                                    <p:anim calcmode="lin" valueType="num">
                                      <p:cBhvr additive="base">
                                        <p:cTn id="12" dur="300" fill="hold"/>
                                        <p:tgtEl>
                                          <p:spTgt spid="31"/>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6" grpId="0"/>
      <p:bldP spid="6" grpId="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
          <p:cNvSpPr txBox="1">
            <a:spLocks noChangeArrowheads="1"/>
          </p:cNvSpPr>
          <p:nvPr/>
        </p:nvSpPr>
        <p:spPr>
          <a:xfrm>
            <a:off x="971550" y="918845"/>
            <a:ext cx="3060065" cy="431800"/>
          </a:xfrm>
          <a:prstGeom prst="rect">
            <a:avLst/>
          </a:prstGeom>
          <a:effectLst>
            <a:outerShdw blurRad="50800" dist="38100" dir="5400000" sx="38000" sy="38000" algn="t" rotWithShape="0">
              <a:prstClr val="black">
                <a:alpha val="40000"/>
              </a:prstClr>
            </a:outerShdw>
          </a:effectLst>
        </p:spPr>
        <p:txBody>
          <a:bodyPr/>
          <a:lstStyle>
            <a:lvl1pPr>
              <a:spcBef>
                <a:spcPct val="0"/>
              </a:spcBef>
              <a:buNone/>
              <a:defRPr sz="6000">
                <a:solidFill>
                  <a:srgbClr val="004294"/>
                </a:solidFill>
                <a:latin typeface="方正大黑简体" panose="02010601030101010101" pitchFamily="65" charset="-122"/>
                <a:ea typeface="方正大黑简体" panose="02010601030101010101" pitchFamily="65" charset="-122"/>
                <a:cs typeface="+mj-cs"/>
              </a:defRPr>
            </a:lvl1pPr>
          </a:lstStyle>
          <a:p>
            <a:pPr eaLnBrk="1" fontAlgn="auto" hangingPunct="1">
              <a:spcAft>
                <a:spcPts val="0"/>
              </a:spcAft>
              <a:defRPr/>
            </a:pPr>
            <a:r>
              <a:rPr lang="zh-CN" altLang="en-US" sz="1800" dirty="0">
                <a:solidFill>
                  <a:schemeClr val="bg1">
                    <a:lumMod val="50000"/>
                  </a:schemeClr>
                </a:solidFill>
                <a:latin typeface="黑体" panose="02010609060101010101" charset="-122"/>
                <a:ea typeface="黑体" panose="02010609060101010101" charset="-122"/>
              </a:rPr>
              <a:t>实验结果</a:t>
            </a:r>
            <a:r>
              <a:rPr lang="en-US" altLang="zh-CN" sz="1800" dirty="0">
                <a:solidFill>
                  <a:schemeClr val="bg1">
                    <a:lumMod val="50000"/>
                  </a:schemeClr>
                </a:solidFill>
                <a:latin typeface="黑体" panose="02010609060101010101" charset="-122"/>
                <a:ea typeface="黑体" panose="02010609060101010101" charset="-122"/>
              </a:rPr>
              <a:t>2</a:t>
            </a:r>
            <a:r>
              <a:rPr lang="zh-CN" altLang="en-US" sz="1800" dirty="0">
                <a:solidFill>
                  <a:schemeClr val="bg1">
                    <a:lumMod val="50000"/>
                  </a:schemeClr>
                </a:solidFill>
                <a:latin typeface="黑体" panose="02010609060101010101" charset="-122"/>
                <a:ea typeface="黑体" panose="02010609060101010101" charset="-122"/>
              </a:rPr>
              <a:t>：奖励和关系</a:t>
            </a:r>
            <a:endParaRPr lang="en-US" altLang="zh-CN" sz="1800" dirty="0">
              <a:solidFill>
                <a:schemeClr val="bg1">
                  <a:lumMod val="50000"/>
                </a:schemeClr>
              </a:solidFill>
              <a:latin typeface="黑体" panose="02010609060101010101" charset="-122"/>
              <a:ea typeface="黑体" panose="02010609060101010101" charset="-122"/>
            </a:endParaRPr>
          </a:p>
        </p:txBody>
      </p:sp>
      <p:grpSp>
        <p:nvGrpSpPr>
          <p:cNvPr id="31" name="组合 30"/>
          <p:cNvGrpSpPr/>
          <p:nvPr/>
        </p:nvGrpSpPr>
        <p:grpSpPr bwMode="auto">
          <a:xfrm>
            <a:off x="611188" y="990600"/>
            <a:ext cx="360362" cy="288925"/>
            <a:chOff x="611560" y="990749"/>
            <a:chExt cx="360040" cy="288032"/>
          </a:xfrm>
        </p:grpSpPr>
        <p:sp>
          <p:nvSpPr>
            <p:cNvPr id="32" name="燕尾形 31"/>
            <p:cNvSpPr/>
            <p:nvPr/>
          </p:nvSpPr>
          <p:spPr>
            <a:xfrm>
              <a:off x="755893" y="990749"/>
              <a:ext cx="215707" cy="288032"/>
            </a:xfrm>
            <a:prstGeom prst="chevron">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solidFill>
              </a:endParaRPr>
            </a:p>
          </p:txBody>
        </p:sp>
        <p:sp>
          <p:nvSpPr>
            <p:cNvPr id="33" name="燕尾形 32"/>
            <p:cNvSpPr/>
            <p:nvPr/>
          </p:nvSpPr>
          <p:spPr>
            <a:xfrm>
              <a:off x="611560" y="990749"/>
              <a:ext cx="215707" cy="288032"/>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solidFill>
              </a:endParaRPr>
            </a:p>
          </p:txBody>
        </p:sp>
      </p:grpSp>
      <p:sp>
        <p:nvSpPr>
          <p:cNvPr id="4" name="文本框 3"/>
          <p:cNvSpPr txBox="1"/>
          <p:nvPr/>
        </p:nvSpPr>
        <p:spPr>
          <a:xfrm>
            <a:off x="611505" y="1367155"/>
            <a:ext cx="7579995" cy="1476375"/>
          </a:xfrm>
          <a:prstGeom prst="rect">
            <a:avLst/>
          </a:prstGeom>
          <a:noFill/>
        </p:spPr>
        <p:txBody>
          <a:bodyPr wrap="square" rtlCol="0">
            <a:spAutoFit/>
          </a:bodyPr>
          <a:lstStyle/>
          <a:p>
            <a:pPr algn="l"/>
            <a:r>
              <a:rPr>
                <a:latin typeface="幼圆" panose="02010509060101010101" charset="-122"/>
                <a:ea typeface="幼圆" panose="02010509060101010101" charset="-122"/>
                <a:cs typeface="幼圆" panose="02010509060101010101" charset="-122"/>
              </a:rPr>
              <a:t>为了研究外部奖励与控制条件相比如何提高请求者的关系评分，我们通过将观察结果分为朋友对请求者做出回应的情况和没有做出回应的情况来更仔细地研究数据(参见</a:t>
            </a:r>
            <a:r>
              <a:rPr lang="zh-CN">
                <a:latin typeface="幼圆" panose="02010509060101010101" charset="-122"/>
                <a:ea typeface="幼圆" panose="02010509060101010101" charset="-122"/>
                <a:cs typeface="幼圆" panose="02010509060101010101" charset="-122"/>
              </a:rPr>
              <a:t>下图</a:t>
            </a:r>
            <a:r>
              <a:rPr>
                <a:latin typeface="幼圆" panose="02010509060101010101" charset="-122"/>
                <a:ea typeface="幼圆" panose="02010509060101010101" charset="-122"/>
                <a:cs typeface="幼圆" panose="02010509060101010101" charset="-122"/>
              </a:rPr>
              <a:t>)。结果表明,外部的激励并不一定能加强这种关系，相反，当朋友们无法按要求提供帮助时，外部的激励可以避免这种威胁。</a:t>
            </a:r>
          </a:p>
        </p:txBody>
      </p:sp>
      <p:pic>
        <p:nvPicPr>
          <p:cNvPr id="2" name="图片 1"/>
          <p:cNvPicPr>
            <a:picLocks noChangeAspect="1"/>
          </p:cNvPicPr>
          <p:nvPr/>
        </p:nvPicPr>
        <p:blipFill>
          <a:blip r:embed="rId3"/>
          <a:stretch>
            <a:fillRect/>
          </a:stretch>
        </p:blipFill>
        <p:spPr>
          <a:xfrm>
            <a:off x="2339340" y="2843530"/>
            <a:ext cx="4124325" cy="2057400"/>
          </a:xfrm>
          <a:prstGeom prst="rect">
            <a:avLst/>
          </a:prstGeom>
        </p:spPr>
      </p:pic>
      <p:pic>
        <p:nvPicPr>
          <p:cNvPr id="13" name="图片 12"/>
          <p:cNvPicPr>
            <a:picLocks noChangeAspect="1"/>
          </p:cNvPicPr>
          <p:nvPr/>
        </p:nvPicPr>
        <p:blipFill>
          <a:blip r:embed="rId4"/>
          <a:stretch>
            <a:fillRect/>
          </a:stretch>
        </p:blipFill>
        <p:spPr>
          <a:xfrm>
            <a:off x="6501130" y="180340"/>
            <a:ext cx="2240280" cy="3238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400"/>
                                  </p:stCondLst>
                                  <p:childTnLst>
                                    <p:set>
                                      <p:cBhvr>
                                        <p:cTn id="6" dur="1" fill="hold">
                                          <p:stCondLst>
                                            <p:cond delay="0"/>
                                          </p:stCondLst>
                                        </p:cTn>
                                        <p:tgtEl>
                                          <p:spTgt spid="30"/>
                                        </p:tgtEl>
                                        <p:attrNameLst>
                                          <p:attrName>style.visibility</p:attrName>
                                        </p:attrNameLst>
                                      </p:cBhvr>
                                      <p:to>
                                        <p:strVal val="visible"/>
                                      </p:to>
                                    </p:set>
                                    <p:anim calcmode="lin" valueType="num">
                                      <p:cBhvr additive="base">
                                        <p:cTn id="7" dur="300" fill="hold"/>
                                        <p:tgtEl>
                                          <p:spTgt spid="30"/>
                                        </p:tgtEl>
                                        <p:attrNameLst>
                                          <p:attrName>ppt_x</p:attrName>
                                        </p:attrNameLst>
                                      </p:cBhvr>
                                      <p:tavLst>
                                        <p:tav tm="0">
                                          <p:val>
                                            <p:strVal val="0-#ppt_w/2"/>
                                          </p:val>
                                        </p:tav>
                                        <p:tav tm="100000">
                                          <p:val>
                                            <p:strVal val="#ppt_x"/>
                                          </p:val>
                                        </p:tav>
                                      </p:tavLst>
                                    </p:anim>
                                    <p:anim calcmode="lin" valueType="num">
                                      <p:cBhvr additive="base">
                                        <p:cTn id="8" dur="300" fill="hold"/>
                                        <p:tgtEl>
                                          <p:spTgt spid="30"/>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600"/>
                                  </p:stCondLst>
                                  <p:childTnLst>
                                    <p:set>
                                      <p:cBhvr>
                                        <p:cTn id="10" dur="1" fill="hold">
                                          <p:stCondLst>
                                            <p:cond delay="0"/>
                                          </p:stCondLst>
                                        </p:cTn>
                                        <p:tgtEl>
                                          <p:spTgt spid="31"/>
                                        </p:tgtEl>
                                        <p:attrNameLst>
                                          <p:attrName>style.visibility</p:attrName>
                                        </p:attrNameLst>
                                      </p:cBhvr>
                                      <p:to>
                                        <p:strVal val="visible"/>
                                      </p:to>
                                    </p:set>
                                    <p:anim calcmode="lin" valueType="num">
                                      <p:cBhvr additive="base">
                                        <p:cTn id="11" dur="300" fill="hold"/>
                                        <p:tgtEl>
                                          <p:spTgt spid="31"/>
                                        </p:tgtEl>
                                        <p:attrNameLst>
                                          <p:attrName>ppt_x</p:attrName>
                                        </p:attrNameLst>
                                      </p:cBhvr>
                                      <p:tavLst>
                                        <p:tav tm="0">
                                          <p:val>
                                            <p:strVal val="0-#ppt_w/2"/>
                                          </p:val>
                                        </p:tav>
                                        <p:tav tm="100000">
                                          <p:val>
                                            <p:strVal val="#ppt_x"/>
                                          </p:val>
                                        </p:tav>
                                      </p:tavLst>
                                    </p:anim>
                                    <p:anim calcmode="lin" valueType="num">
                                      <p:cBhvr additive="base">
                                        <p:cTn id="12" dur="300" fill="hold"/>
                                        <p:tgtEl>
                                          <p:spTgt spid="31"/>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
          <p:cNvSpPr txBox="1">
            <a:spLocks noChangeArrowheads="1"/>
          </p:cNvSpPr>
          <p:nvPr/>
        </p:nvSpPr>
        <p:spPr>
          <a:xfrm>
            <a:off x="971550" y="918845"/>
            <a:ext cx="3060065" cy="431800"/>
          </a:xfrm>
          <a:prstGeom prst="rect">
            <a:avLst/>
          </a:prstGeom>
          <a:effectLst>
            <a:outerShdw blurRad="50800" dist="38100" dir="5400000" sx="38000" sy="38000" algn="t" rotWithShape="0">
              <a:prstClr val="black">
                <a:alpha val="40000"/>
              </a:prstClr>
            </a:outerShdw>
          </a:effectLst>
        </p:spPr>
        <p:txBody>
          <a:bodyPr/>
          <a:lstStyle>
            <a:lvl1pPr>
              <a:spcBef>
                <a:spcPct val="0"/>
              </a:spcBef>
              <a:buNone/>
              <a:defRPr sz="6000">
                <a:solidFill>
                  <a:srgbClr val="004294"/>
                </a:solidFill>
                <a:latin typeface="方正大黑简体" panose="02010601030101010101" pitchFamily="65" charset="-122"/>
                <a:ea typeface="方正大黑简体" panose="02010601030101010101" pitchFamily="65" charset="-122"/>
                <a:cs typeface="+mj-cs"/>
              </a:defRPr>
            </a:lvl1pPr>
          </a:lstStyle>
          <a:p>
            <a:pPr eaLnBrk="1" fontAlgn="auto" hangingPunct="1">
              <a:spcAft>
                <a:spcPts val="0"/>
              </a:spcAft>
              <a:defRPr/>
            </a:pPr>
            <a:r>
              <a:rPr lang="zh-CN" altLang="en-US" sz="1800" dirty="0">
                <a:solidFill>
                  <a:schemeClr val="bg1">
                    <a:lumMod val="50000"/>
                  </a:schemeClr>
                </a:solidFill>
                <a:latin typeface="黑体" panose="02010609060101010101" charset="-122"/>
                <a:ea typeface="黑体" panose="02010609060101010101" charset="-122"/>
              </a:rPr>
              <a:t>实验结果</a:t>
            </a:r>
            <a:r>
              <a:rPr lang="en-US" altLang="zh-CN" sz="1800" dirty="0">
                <a:solidFill>
                  <a:schemeClr val="bg1">
                    <a:lumMod val="50000"/>
                  </a:schemeClr>
                </a:solidFill>
                <a:latin typeface="黑体" panose="02010609060101010101" charset="-122"/>
                <a:ea typeface="黑体" panose="02010609060101010101" charset="-122"/>
              </a:rPr>
              <a:t>2</a:t>
            </a:r>
            <a:r>
              <a:rPr lang="zh-CN" altLang="en-US" sz="1800" dirty="0">
                <a:solidFill>
                  <a:schemeClr val="bg1">
                    <a:lumMod val="50000"/>
                  </a:schemeClr>
                </a:solidFill>
                <a:latin typeface="黑体" panose="02010609060101010101" charset="-122"/>
                <a:ea typeface="黑体" panose="02010609060101010101" charset="-122"/>
              </a:rPr>
              <a:t>：奖励和关系</a:t>
            </a:r>
            <a:endParaRPr lang="en-US" altLang="zh-CN" sz="1800" dirty="0">
              <a:solidFill>
                <a:schemeClr val="bg1">
                  <a:lumMod val="50000"/>
                </a:schemeClr>
              </a:solidFill>
              <a:latin typeface="黑体" panose="02010609060101010101" charset="-122"/>
              <a:ea typeface="黑体" panose="02010609060101010101" charset="-122"/>
            </a:endParaRPr>
          </a:p>
        </p:txBody>
      </p:sp>
      <p:grpSp>
        <p:nvGrpSpPr>
          <p:cNvPr id="31" name="组合 30"/>
          <p:cNvGrpSpPr/>
          <p:nvPr/>
        </p:nvGrpSpPr>
        <p:grpSpPr bwMode="auto">
          <a:xfrm>
            <a:off x="611188" y="990600"/>
            <a:ext cx="360362" cy="288925"/>
            <a:chOff x="611560" y="990749"/>
            <a:chExt cx="360040" cy="288032"/>
          </a:xfrm>
        </p:grpSpPr>
        <p:sp>
          <p:nvSpPr>
            <p:cNvPr id="32" name="燕尾形 31"/>
            <p:cNvSpPr/>
            <p:nvPr/>
          </p:nvSpPr>
          <p:spPr>
            <a:xfrm>
              <a:off x="755893" y="990749"/>
              <a:ext cx="215707" cy="288032"/>
            </a:xfrm>
            <a:prstGeom prst="chevron">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solidFill>
              </a:endParaRPr>
            </a:p>
          </p:txBody>
        </p:sp>
        <p:sp>
          <p:nvSpPr>
            <p:cNvPr id="33" name="燕尾形 32"/>
            <p:cNvSpPr/>
            <p:nvPr/>
          </p:nvSpPr>
          <p:spPr>
            <a:xfrm>
              <a:off x="611560" y="990749"/>
              <a:ext cx="215707" cy="288032"/>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solidFill>
              </a:endParaRPr>
            </a:p>
          </p:txBody>
        </p:sp>
      </p:grpSp>
      <p:sp>
        <p:nvSpPr>
          <p:cNvPr id="4" name="文本框 3"/>
          <p:cNvSpPr txBox="1"/>
          <p:nvPr/>
        </p:nvSpPr>
        <p:spPr>
          <a:xfrm>
            <a:off x="611505" y="2084705"/>
            <a:ext cx="7579995" cy="1476375"/>
          </a:xfrm>
          <a:prstGeom prst="rect">
            <a:avLst/>
          </a:prstGeom>
          <a:noFill/>
        </p:spPr>
        <p:txBody>
          <a:bodyPr wrap="square" rtlCol="0">
            <a:spAutoFit/>
          </a:bodyPr>
          <a:lstStyle/>
          <a:p>
            <a:pPr algn="l"/>
            <a:r>
              <a:rPr>
                <a:latin typeface="幼圆" panose="02010509060101010101" charset="-122"/>
                <a:ea typeface="幼圆" panose="02010509060101010101" charset="-122"/>
                <a:cs typeface="幼圆" panose="02010509060101010101" charset="-122"/>
              </a:rPr>
              <a:t>如</a:t>
            </a:r>
            <a:r>
              <a:rPr lang="zh-CN">
                <a:latin typeface="幼圆" panose="02010509060101010101" charset="-122"/>
                <a:ea typeface="幼圆" panose="02010509060101010101" charset="-122"/>
                <a:cs typeface="幼圆" panose="02010509060101010101" charset="-122"/>
              </a:rPr>
              <a:t>上图</a:t>
            </a:r>
            <a:r>
              <a:rPr>
                <a:latin typeface="幼圆" panose="02010509060101010101" charset="-122"/>
                <a:ea typeface="幼圆" panose="02010509060101010101" charset="-122"/>
                <a:cs typeface="幼圆" panose="02010509060101010101" charset="-122"/>
              </a:rPr>
              <a:t>所示，当一个朋友没有回应自己的请求时，请求者感到与该朋友的关系友好程度下降。然而，额外的奖励可以减轻没有收到朋友回复的负面影响。与奖励条件相比，控制条件下没有收到回应的负面影响要大得多，与奖励条件相比，控制条件下对没有回应的朋友的平均关系评分显著低于奖励条件(t(177)=-2.76, p &lt;0.01)。</a:t>
            </a:r>
          </a:p>
        </p:txBody>
      </p:sp>
      <p:pic>
        <p:nvPicPr>
          <p:cNvPr id="13" name="图片 12"/>
          <p:cNvPicPr>
            <a:picLocks noChangeAspect="1"/>
          </p:cNvPicPr>
          <p:nvPr/>
        </p:nvPicPr>
        <p:blipFill>
          <a:blip r:embed="rId3"/>
          <a:stretch>
            <a:fillRect/>
          </a:stretch>
        </p:blipFill>
        <p:spPr>
          <a:xfrm>
            <a:off x="6501130" y="180340"/>
            <a:ext cx="2240280" cy="3238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400"/>
                                  </p:stCondLst>
                                  <p:childTnLst>
                                    <p:set>
                                      <p:cBhvr>
                                        <p:cTn id="6" dur="1" fill="hold">
                                          <p:stCondLst>
                                            <p:cond delay="0"/>
                                          </p:stCondLst>
                                        </p:cTn>
                                        <p:tgtEl>
                                          <p:spTgt spid="30"/>
                                        </p:tgtEl>
                                        <p:attrNameLst>
                                          <p:attrName>style.visibility</p:attrName>
                                        </p:attrNameLst>
                                      </p:cBhvr>
                                      <p:to>
                                        <p:strVal val="visible"/>
                                      </p:to>
                                    </p:set>
                                    <p:anim calcmode="lin" valueType="num">
                                      <p:cBhvr additive="base">
                                        <p:cTn id="7" dur="300" fill="hold"/>
                                        <p:tgtEl>
                                          <p:spTgt spid="30"/>
                                        </p:tgtEl>
                                        <p:attrNameLst>
                                          <p:attrName>ppt_x</p:attrName>
                                        </p:attrNameLst>
                                      </p:cBhvr>
                                      <p:tavLst>
                                        <p:tav tm="0">
                                          <p:val>
                                            <p:strVal val="0-#ppt_w/2"/>
                                          </p:val>
                                        </p:tav>
                                        <p:tav tm="100000">
                                          <p:val>
                                            <p:strVal val="#ppt_x"/>
                                          </p:val>
                                        </p:tav>
                                      </p:tavLst>
                                    </p:anim>
                                    <p:anim calcmode="lin" valueType="num">
                                      <p:cBhvr additive="base">
                                        <p:cTn id="8" dur="300" fill="hold"/>
                                        <p:tgtEl>
                                          <p:spTgt spid="30"/>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600"/>
                                  </p:stCondLst>
                                  <p:childTnLst>
                                    <p:set>
                                      <p:cBhvr>
                                        <p:cTn id="10" dur="1" fill="hold">
                                          <p:stCondLst>
                                            <p:cond delay="0"/>
                                          </p:stCondLst>
                                        </p:cTn>
                                        <p:tgtEl>
                                          <p:spTgt spid="31"/>
                                        </p:tgtEl>
                                        <p:attrNameLst>
                                          <p:attrName>style.visibility</p:attrName>
                                        </p:attrNameLst>
                                      </p:cBhvr>
                                      <p:to>
                                        <p:strVal val="visible"/>
                                      </p:to>
                                    </p:set>
                                    <p:anim calcmode="lin" valueType="num">
                                      <p:cBhvr additive="base">
                                        <p:cTn id="11" dur="300" fill="hold"/>
                                        <p:tgtEl>
                                          <p:spTgt spid="31"/>
                                        </p:tgtEl>
                                        <p:attrNameLst>
                                          <p:attrName>ppt_x</p:attrName>
                                        </p:attrNameLst>
                                      </p:cBhvr>
                                      <p:tavLst>
                                        <p:tav tm="0">
                                          <p:val>
                                            <p:strVal val="0-#ppt_w/2"/>
                                          </p:val>
                                        </p:tav>
                                        <p:tav tm="100000">
                                          <p:val>
                                            <p:strVal val="#ppt_x"/>
                                          </p:val>
                                        </p:tav>
                                      </p:tavLst>
                                    </p:anim>
                                    <p:anim calcmode="lin" valueType="num">
                                      <p:cBhvr additive="base">
                                        <p:cTn id="12" dur="300" fill="hold"/>
                                        <p:tgtEl>
                                          <p:spTgt spid="31"/>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
          <p:cNvSpPr txBox="1">
            <a:spLocks noChangeArrowheads="1"/>
          </p:cNvSpPr>
          <p:nvPr/>
        </p:nvSpPr>
        <p:spPr>
          <a:xfrm>
            <a:off x="971550" y="918845"/>
            <a:ext cx="3060065" cy="431800"/>
          </a:xfrm>
          <a:prstGeom prst="rect">
            <a:avLst/>
          </a:prstGeom>
          <a:effectLst>
            <a:outerShdw blurRad="50800" dist="38100" dir="5400000" sx="38000" sy="38000" algn="t" rotWithShape="0">
              <a:prstClr val="black">
                <a:alpha val="40000"/>
              </a:prstClr>
            </a:outerShdw>
          </a:effectLst>
        </p:spPr>
        <p:txBody>
          <a:bodyPr/>
          <a:lstStyle>
            <a:lvl1pPr>
              <a:spcBef>
                <a:spcPct val="0"/>
              </a:spcBef>
              <a:buNone/>
              <a:defRPr sz="6000">
                <a:solidFill>
                  <a:srgbClr val="004294"/>
                </a:solidFill>
                <a:latin typeface="方正大黑简体" panose="02010601030101010101" pitchFamily="65" charset="-122"/>
                <a:ea typeface="方正大黑简体" panose="02010601030101010101" pitchFamily="65" charset="-122"/>
                <a:cs typeface="+mj-cs"/>
              </a:defRPr>
            </a:lvl1pPr>
          </a:lstStyle>
          <a:p>
            <a:pPr eaLnBrk="1" fontAlgn="auto" hangingPunct="1">
              <a:spcAft>
                <a:spcPts val="0"/>
              </a:spcAft>
              <a:defRPr/>
            </a:pPr>
            <a:r>
              <a:rPr lang="zh-CN" altLang="en-US" sz="1800" dirty="0">
                <a:solidFill>
                  <a:schemeClr val="bg1">
                    <a:lumMod val="50000"/>
                  </a:schemeClr>
                </a:solidFill>
                <a:latin typeface="黑体" panose="02010609060101010101" charset="-122"/>
                <a:ea typeface="黑体" panose="02010609060101010101" charset="-122"/>
              </a:rPr>
              <a:t>实验结果</a:t>
            </a:r>
            <a:r>
              <a:rPr lang="en-US" altLang="zh-CN" sz="1800" dirty="0">
                <a:solidFill>
                  <a:schemeClr val="bg1">
                    <a:lumMod val="50000"/>
                  </a:schemeClr>
                </a:solidFill>
                <a:latin typeface="黑体" panose="02010609060101010101" charset="-122"/>
                <a:ea typeface="黑体" panose="02010609060101010101" charset="-122"/>
              </a:rPr>
              <a:t>2</a:t>
            </a:r>
            <a:r>
              <a:rPr lang="zh-CN" altLang="en-US" sz="1800" dirty="0">
                <a:solidFill>
                  <a:schemeClr val="bg1">
                    <a:lumMod val="50000"/>
                  </a:schemeClr>
                </a:solidFill>
                <a:latin typeface="黑体" panose="02010609060101010101" charset="-122"/>
                <a:ea typeface="黑体" panose="02010609060101010101" charset="-122"/>
              </a:rPr>
              <a:t>：结论</a:t>
            </a:r>
            <a:endParaRPr lang="en-US" altLang="zh-CN" sz="1800" dirty="0">
              <a:solidFill>
                <a:schemeClr val="bg1">
                  <a:lumMod val="50000"/>
                </a:schemeClr>
              </a:solidFill>
              <a:latin typeface="黑体" panose="02010609060101010101" charset="-122"/>
              <a:ea typeface="黑体" panose="02010609060101010101" charset="-122"/>
            </a:endParaRPr>
          </a:p>
        </p:txBody>
      </p:sp>
      <p:grpSp>
        <p:nvGrpSpPr>
          <p:cNvPr id="31" name="组合 30"/>
          <p:cNvGrpSpPr/>
          <p:nvPr/>
        </p:nvGrpSpPr>
        <p:grpSpPr bwMode="auto">
          <a:xfrm>
            <a:off x="611188" y="990600"/>
            <a:ext cx="360362" cy="288925"/>
            <a:chOff x="611560" y="990749"/>
            <a:chExt cx="360040" cy="288032"/>
          </a:xfrm>
        </p:grpSpPr>
        <p:sp>
          <p:nvSpPr>
            <p:cNvPr id="32" name="燕尾形 31"/>
            <p:cNvSpPr/>
            <p:nvPr/>
          </p:nvSpPr>
          <p:spPr>
            <a:xfrm>
              <a:off x="755893" y="990749"/>
              <a:ext cx="215707" cy="288032"/>
            </a:xfrm>
            <a:prstGeom prst="chevron">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solidFill>
              </a:endParaRPr>
            </a:p>
          </p:txBody>
        </p:sp>
        <p:sp>
          <p:nvSpPr>
            <p:cNvPr id="33" name="燕尾形 32"/>
            <p:cNvSpPr/>
            <p:nvPr/>
          </p:nvSpPr>
          <p:spPr>
            <a:xfrm>
              <a:off x="611560" y="990749"/>
              <a:ext cx="215707" cy="288032"/>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solidFill>
              </a:endParaRPr>
            </a:p>
          </p:txBody>
        </p:sp>
      </p:grpSp>
      <p:sp>
        <p:nvSpPr>
          <p:cNvPr id="4" name="文本框 3"/>
          <p:cNvSpPr txBox="1"/>
          <p:nvPr/>
        </p:nvSpPr>
        <p:spPr>
          <a:xfrm>
            <a:off x="611505" y="1724025"/>
            <a:ext cx="7579995" cy="2030095"/>
          </a:xfrm>
          <a:prstGeom prst="rect">
            <a:avLst/>
          </a:prstGeom>
          <a:noFill/>
        </p:spPr>
        <p:txBody>
          <a:bodyPr wrap="square" rtlCol="0">
            <a:spAutoFit/>
          </a:bodyPr>
          <a:lstStyle/>
          <a:p>
            <a:pPr algn="l"/>
            <a:r>
              <a:rPr b="1">
                <a:latin typeface="幼圆" panose="02010509060101010101" charset="-122"/>
                <a:ea typeface="幼圆" panose="02010509060101010101" charset="-122"/>
                <a:cs typeface="幼圆" panose="02010509060101010101" charset="-122"/>
              </a:rPr>
              <a:t>奖励使寻求帮助的失败具体化</a:t>
            </a:r>
            <a:endParaRPr>
              <a:latin typeface="幼圆" panose="02010509060101010101" charset="-122"/>
              <a:ea typeface="幼圆" panose="02010509060101010101" charset="-122"/>
              <a:cs typeface="幼圆" panose="02010509060101010101" charset="-122"/>
            </a:endParaRPr>
          </a:p>
          <a:p>
            <a:pPr algn="l"/>
            <a:r>
              <a:rPr>
                <a:latin typeface="幼圆" panose="02010509060101010101" charset="-122"/>
                <a:ea typeface="幼圆" panose="02010509060101010101" charset="-122"/>
                <a:cs typeface="幼圆" panose="02010509060101010101" charset="-122"/>
              </a:rPr>
              <a:t>当朋友没有回应任务请求时，外在奖励有助于保持人们的关系，但他们没有阐明所涉及的机制。一种可能的解释是，当朋友没有</a:t>
            </a:r>
            <a:r>
              <a:rPr lang="zh-CN">
                <a:latin typeface="幼圆" panose="02010509060101010101" charset="-122"/>
                <a:ea typeface="幼圆" panose="02010509060101010101" charset="-122"/>
                <a:cs typeface="幼圆" panose="02010509060101010101" charset="-122"/>
              </a:rPr>
              <a:t>提供</a:t>
            </a:r>
            <a:r>
              <a:rPr>
                <a:latin typeface="幼圆" panose="02010509060101010101" charset="-122"/>
                <a:ea typeface="幼圆" panose="02010509060101010101" charset="-122"/>
                <a:cs typeface="幼圆" panose="02010509060101010101" charset="-122"/>
              </a:rPr>
              <a:t>帮助时，请求者可以将其归因于奖励的</a:t>
            </a:r>
            <a:r>
              <a:rPr lang="zh-CN">
                <a:latin typeface="幼圆" panose="02010509060101010101" charset="-122"/>
                <a:ea typeface="幼圆" panose="02010509060101010101" charset="-122"/>
                <a:cs typeface="幼圆" panose="02010509060101010101" charset="-122"/>
              </a:rPr>
              <a:t>不足</a:t>
            </a:r>
            <a:r>
              <a:rPr>
                <a:latin typeface="幼圆" panose="02010509060101010101" charset="-122"/>
                <a:ea typeface="幼圆" panose="02010509060101010101" charset="-122"/>
                <a:cs typeface="幼圆" panose="02010509060101010101" charset="-122"/>
              </a:rPr>
              <a:t>而不是关系。</a:t>
            </a:r>
          </a:p>
          <a:p>
            <a:pPr algn="l"/>
            <a:endParaRPr>
              <a:latin typeface="幼圆" panose="02010509060101010101" charset="-122"/>
              <a:ea typeface="幼圆" panose="02010509060101010101" charset="-122"/>
              <a:cs typeface="幼圆" panose="02010509060101010101" charset="-122"/>
            </a:endParaRPr>
          </a:p>
          <a:p>
            <a:pPr algn="l"/>
            <a:r>
              <a:rPr>
                <a:latin typeface="幼圆" panose="02010509060101010101" charset="-122"/>
                <a:ea typeface="幼圆" panose="02010509060101010101" charset="-122"/>
                <a:cs typeface="幼圆" panose="02010509060101010101" charset="-122"/>
              </a:rPr>
              <a:t>然而, 在没有外</a:t>
            </a:r>
            <a:r>
              <a:rPr lang="zh-CN">
                <a:latin typeface="幼圆" panose="02010509060101010101" charset="-122"/>
                <a:ea typeface="幼圆" panose="02010509060101010101" charset="-122"/>
                <a:cs typeface="幼圆" panose="02010509060101010101" charset="-122"/>
              </a:rPr>
              <a:t>在</a:t>
            </a:r>
            <a:r>
              <a:rPr>
                <a:latin typeface="幼圆" panose="02010509060101010101" charset="-122"/>
                <a:ea typeface="幼圆" panose="02010509060101010101" charset="-122"/>
                <a:cs typeface="幼圆" panose="02010509060101010101" charset="-122"/>
              </a:rPr>
              <a:t>奖励的情况下, 请求者更倾向于将失败直接归因于他们与他们的没有回应的朋友关系。</a:t>
            </a:r>
          </a:p>
        </p:txBody>
      </p:sp>
      <p:pic>
        <p:nvPicPr>
          <p:cNvPr id="13" name="图片 12"/>
          <p:cNvPicPr>
            <a:picLocks noChangeAspect="1"/>
          </p:cNvPicPr>
          <p:nvPr/>
        </p:nvPicPr>
        <p:blipFill>
          <a:blip r:embed="rId3"/>
          <a:stretch>
            <a:fillRect/>
          </a:stretch>
        </p:blipFill>
        <p:spPr>
          <a:xfrm>
            <a:off x="6501130" y="180340"/>
            <a:ext cx="2240280" cy="3238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400"/>
                                  </p:stCondLst>
                                  <p:childTnLst>
                                    <p:set>
                                      <p:cBhvr>
                                        <p:cTn id="6" dur="1" fill="hold">
                                          <p:stCondLst>
                                            <p:cond delay="0"/>
                                          </p:stCondLst>
                                        </p:cTn>
                                        <p:tgtEl>
                                          <p:spTgt spid="30"/>
                                        </p:tgtEl>
                                        <p:attrNameLst>
                                          <p:attrName>style.visibility</p:attrName>
                                        </p:attrNameLst>
                                      </p:cBhvr>
                                      <p:to>
                                        <p:strVal val="visible"/>
                                      </p:to>
                                    </p:set>
                                    <p:anim calcmode="lin" valueType="num">
                                      <p:cBhvr additive="base">
                                        <p:cTn id="7" dur="300" fill="hold"/>
                                        <p:tgtEl>
                                          <p:spTgt spid="30"/>
                                        </p:tgtEl>
                                        <p:attrNameLst>
                                          <p:attrName>ppt_x</p:attrName>
                                        </p:attrNameLst>
                                      </p:cBhvr>
                                      <p:tavLst>
                                        <p:tav tm="0">
                                          <p:val>
                                            <p:strVal val="0-#ppt_w/2"/>
                                          </p:val>
                                        </p:tav>
                                        <p:tav tm="100000">
                                          <p:val>
                                            <p:strVal val="#ppt_x"/>
                                          </p:val>
                                        </p:tav>
                                      </p:tavLst>
                                    </p:anim>
                                    <p:anim calcmode="lin" valueType="num">
                                      <p:cBhvr additive="base">
                                        <p:cTn id="8" dur="300" fill="hold"/>
                                        <p:tgtEl>
                                          <p:spTgt spid="30"/>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600"/>
                                  </p:stCondLst>
                                  <p:childTnLst>
                                    <p:set>
                                      <p:cBhvr>
                                        <p:cTn id="10" dur="1" fill="hold">
                                          <p:stCondLst>
                                            <p:cond delay="0"/>
                                          </p:stCondLst>
                                        </p:cTn>
                                        <p:tgtEl>
                                          <p:spTgt spid="31"/>
                                        </p:tgtEl>
                                        <p:attrNameLst>
                                          <p:attrName>style.visibility</p:attrName>
                                        </p:attrNameLst>
                                      </p:cBhvr>
                                      <p:to>
                                        <p:strVal val="visible"/>
                                      </p:to>
                                    </p:set>
                                    <p:anim calcmode="lin" valueType="num">
                                      <p:cBhvr additive="base">
                                        <p:cTn id="11" dur="300" fill="hold"/>
                                        <p:tgtEl>
                                          <p:spTgt spid="31"/>
                                        </p:tgtEl>
                                        <p:attrNameLst>
                                          <p:attrName>ppt_x</p:attrName>
                                        </p:attrNameLst>
                                      </p:cBhvr>
                                      <p:tavLst>
                                        <p:tav tm="0">
                                          <p:val>
                                            <p:strVal val="0-#ppt_w/2"/>
                                          </p:val>
                                        </p:tav>
                                        <p:tav tm="100000">
                                          <p:val>
                                            <p:strVal val="#ppt_x"/>
                                          </p:val>
                                        </p:tav>
                                      </p:tavLst>
                                    </p:anim>
                                    <p:anim calcmode="lin" valueType="num">
                                      <p:cBhvr additive="base">
                                        <p:cTn id="12" dur="300" fill="hold"/>
                                        <p:tgtEl>
                                          <p:spTgt spid="31"/>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
          <p:cNvSpPr txBox="1">
            <a:spLocks noChangeArrowheads="1"/>
          </p:cNvSpPr>
          <p:nvPr/>
        </p:nvSpPr>
        <p:spPr>
          <a:xfrm>
            <a:off x="971550" y="918845"/>
            <a:ext cx="3060065" cy="431800"/>
          </a:xfrm>
          <a:prstGeom prst="rect">
            <a:avLst/>
          </a:prstGeom>
          <a:effectLst>
            <a:outerShdw blurRad="50800" dist="38100" dir="5400000" sx="38000" sy="38000" algn="t" rotWithShape="0">
              <a:prstClr val="black">
                <a:alpha val="40000"/>
              </a:prstClr>
            </a:outerShdw>
          </a:effectLst>
        </p:spPr>
        <p:txBody>
          <a:bodyPr/>
          <a:lstStyle>
            <a:lvl1pPr>
              <a:spcBef>
                <a:spcPct val="0"/>
              </a:spcBef>
              <a:buNone/>
              <a:defRPr sz="6000">
                <a:solidFill>
                  <a:srgbClr val="004294"/>
                </a:solidFill>
                <a:latin typeface="方正大黑简体" panose="02010601030101010101" pitchFamily="65" charset="-122"/>
                <a:ea typeface="方正大黑简体" panose="02010601030101010101" pitchFamily="65" charset="-122"/>
                <a:cs typeface="+mj-cs"/>
              </a:defRPr>
            </a:lvl1pPr>
          </a:lstStyle>
          <a:p>
            <a:pPr eaLnBrk="1" fontAlgn="auto" hangingPunct="1">
              <a:spcAft>
                <a:spcPts val="0"/>
              </a:spcAft>
              <a:defRPr/>
            </a:pPr>
            <a:r>
              <a:rPr lang="zh-CN" altLang="en-US" sz="1800" dirty="0">
                <a:solidFill>
                  <a:schemeClr val="bg1">
                    <a:lumMod val="50000"/>
                  </a:schemeClr>
                </a:solidFill>
                <a:latin typeface="黑体" panose="02010609060101010101" charset="-122"/>
                <a:ea typeface="黑体" panose="02010609060101010101" charset="-122"/>
              </a:rPr>
              <a:t>实验结果</a:t>
            </a:r>
            <a:r>
              <a:rPr lang="en-US" altLang="zh-CN" sz="1800" dirty="0">
                <a:solidFill>
                  <a:schemeClr val="bg1">
                    <a:lumMod val="50000"/>
                  </a:schemeClr>
                </a:solidFill>
                <a:latin typeface="黑体" panose="02010609060101010101" charset="-122"/>
                <a:ea typeface="黑体" panose="02010609060101010101" charset="-122"/>
              </a:rPr>
              <a:t>2</a:t>
            </a:r>
            <a:r>
              <a:rPr lang="zh-CN" altLang="en-US" sz="1800" dirty="0">
                <a:solidFill>
                  <a:schemeClr val="bg1">
                    <a:lumMod val="50000"/>
                  </a:schemeClr>
                </a:solidFill>
                <a:latin typeface="黑体" panose="02010609060101010101" charset="-122"/>
                <a:ea typeface="黑体" panose="02010609060101010101" charset="-122"/>
              </a:rPr>
              <a:t>：结论</a:t>
            </a:r>
            <a:endParaRPr lang="en-US" altLang="zh-CN" sz="1800" dirty="0">
              <a:solidFill>
                <a:schemeClr val="bg1">
                  <a:lumMod val="50000"/>
                </a:schemeClr>
              </a:solidFill>
              <a:latin typeface="黑体" panose="02010609060101010101" charset="-122"/>
              <a:ea typeface="黑体" panose="02010609060101010101" charset="-122"/>
            </a:endParaRPr>
          </a:p>
        </p:txBody>
      </p:sp>
      <p:grpSp>
        <p:nvGrpSpPr>
          <p:cNvPr id="31" name="组合 30"/>
          <p:cNvGrpSpPr/>
          <p:nvPr/>
        </p:nvGrpSpPr>
        <p:grpSpPr bwMode="auto">
          <a:xfrm>
            <a:off x="611188" y="990600"/>
            <a:ext cx="360362" cy="288925"/>
            <a:chOff x="611560" y="990749"/>
            <a:chExt cx="360040" cy="288032"/>
          </a:xfrm>
        </p:grpSpPr>
        <p:sp>
          <p:nvSpPr>
            <p:cNvPr id="32" name="燕尾形 31"/>
            <p:cNvSpPr/>
            <p:nvPr/>
          </p:nvSpPr>
          <p:spPr>
            <a:xfrm>
              <a:off x="755893" y="990749"/>
              <a:ext cx="215707" cy="288032"/>
            </a:xfrm>
            <a:prstGeom prst="chevron">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solidFill>
              </a:endParaRPr>
            </a:p>
          </p:txBody>
        </p:sp>
        <p:sp>
          <p:nvSpPr>
            <p:cNvPr id="33" name="燕尾形 32"/>
            <p:cNvSpPr/>
            <p:nvPr/>
          </p:nvSpPr>
          <p:spPr>
            <a:xfrm>
              <a:off x="611560" y="990749"/>
              <a:ext cx="215707" cy="288032"/>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solidFill>
              </a:endParaRPr>
            </a:p>
          </p:txBody>
        </p:sp>
      </p:grpSp>
      <p:sp>
        <p:nvSpPr>
          <p:cNvPr id="4" name="文本框 3"/>
          <p:cNvSpPr txBox="1"/>
          <p:nvPr/>
        </p:nvSpPr>
        <p:spPr>
          <a:xfrm>
            <a:off x="611505" y="2084705"/>
            <a:ext cx="7579995" cy="1753235"/>
          </a:xfrm>
          <a:prstGeom prst="rect">
            <a:avLst/>
          </a:prstGeom>
          <a:noFill/>
        </p:spPr>
        <p:txBody>
          <a:bodyPr wrap="square" rtlCol="0">
            <a:spAutoFit/>
          </a:bodyPr>
          <a:lstStyle/>
          <a:p>
            <a:pPr algn="l"/>
            <a:r>
              <a:rPr b="1">
                <a:latin typeface="幼圆" panose="02010509060101010101" charset="-122"/>
                <a:ea typeface="幼圆" panose="02010509060101010101" charset="-122"/>
                <a:cs typeface="幼圆" panose="02010509060101010101" charset="-122"/>
              </a:rPr>
              <a:t>总之, 在朋友交友请求中提供外部奖励有两种影响。</a:t>
            </a:r>
          </a:p>
          <a:p>
            <a:pPr algn="l"/>
            <a:r>
              <a:rPr b="1">
                <a:latin typeface="幼圆" panose="02010509060101010101" charset="-122"/>
                <a:ea typeface="幼圆" panose="02010509060101010101" charset="-122"/>
                <a:cs typeface="幼圆" panose="02010509060101010101" charset="-122"/>
              </a:rPr>
              <a:t>首先, 通过提高对请求的回应率, 提供奖励间接增加了请求者与回应朋友的感知关系强度。</a:t>
            </a:r>
          </a:p>
          <a:p>
            <a:pPr algn="l"/>
            <a:r>
              <a:rPr b="1">
                <a:latin typeface="幼圆" panose="02010509060101010101" charset="-122"/>
                <a:ea typeface="幼圆" panose="02010509060101010101" charset="-122"/>
                <a:cs typeface="幼圆" panose="02010509060101010101" charset="-122"/>
              </a:rPr>
              <a:t>其次, 提供奖励还可以让请求者解释说, 一些朋友的不回应是奖励的错, 而不是关系。在这样做的过程中, 这些</a:t>
            </a:r>
            <a:r>
              <a:rPr lang="zh-CN" b="1">
                <a:latin typeface="幼圆" panose="02010509060101010101" charset="-122"/>
                <a:ea typeface="幼圆" panose="02010509060101010101" charset="-122"/>
                <a:cs typeface="幼圆" panose="02010509060101010101" charset="-122"/>
              </a:rPr>
              <a:t>外在</a:t>
            </a:r>
            <a:r>
              <a:rPr b="1">
                <a:latin typeface="幼圆" panose="02010509060101010101" charset="-122"/>
                <a:ea typeface="幼圆" panose="02010509060101010101" charset="-122"/>
                <a:cs typeface="幼圆" panose="02010509060101010101" charset="-122"/>
              </a:rPr>
              <a:t>奖励减轻了请求者和他们的未回应的朋友之间潜在的社会伤害</a:t>
            </a:r>
            <a:r>
              <a:rPr lang="zh-CN" b="1">
                <a:latin typeface="幼圆" panose="02010509060101010101" charset="-122"/>
                <a:ea typeface="幼圆" panose="02010509060101010101" charset="-122"/>
                <a:cs typeface="幼圆" panose="02010509060101010101" charset="-122"/>
              </a:rPr>
              <a:t>。</a:t>
            </a:r>
          </a:p>
        </p:txBody>
      </p:sp>
      <p:pic>
        <p:nvPicPr>
          <p:cNvPr id="13" name="图片 12"/>
          <p:cNvPicPr>
            <a:picLocks noChangeAspect="1"/>
          </p:cNvPicPr>
          <p:nvPr/>
        </p:nvPicPr>
        <p:blipFill>
          <a:blip r:embed="rId3"/>
          <a:stretch>
            <a:fillRect/>
          </a:stretch>
        </p:blipFill>
        <p:spPr>
          <a:xfrm>
            <a:off x="6501130" y="180340"/>
            <a:ext cx="2240280" cy="3238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400"/>
                                  </p:stCondLst>
                                  <p:childTnLst>
                                    <p:set>
                                      <p:cBhvr>
                                        <p:cTn id="6" dur="1" fill="hold">
                                          <p:stCondLst>
                                            <p:cond delay="0"/>
                                          </p:stCondLst>
                                        </p:cTn>
                                        <p:tgtEl>
                                          <p:spTgt spid="30"/>
                                        </p:tgtEl>
                                        <p:attrNameLst>
                                          <p:attrName>style.visibility</p:attrName>
                                        </p:attrNameLst>
                                      </p:cBhvr>
                                      <p:to>
                                        <p:strVal val="visible"/>
                                      </p:to>
                                    </p:set>
                                    <p:anim calcmode="lin" valueType="num">
                                      <p:cBhvr additive="base">
                                        <p:cTn id="7" dur="300" fill="hold"/>
                                        <p:tgtEl>
                                          <p:spTgt spid="30"/>
                                        </p:tgtEl>
                                        <p:attrNameLst>
                                          <p:attrName>ppt_x</p:attrName>
                                        </p:attrNameLst>
                                      </p:cBhvr>
                                      <p:tavLst>
                                        <p:tav tm="0">
                                          <p:val>
                                            <p:strVal val="0-#ppt_w/2"/>
                                          </p:val>
                                        </p:tav>
                                        <p:tav tm="100000">
                                          <p:val>
                                            <p:strVal val="#ppt_x"/>
                                          </p:val>
                                        </p:tav>
                                      </p:tavLst>
                                    </p:anim>
                                    <p:anim calcmode="lin" valueType="num">
                                      <p:cBhvr additive="base">
                                        <p:cTn id="8" dur="300" fill="hold"/>
                                        <p:tgtEl>
                                          <p:spTgt spid="30"/>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600"/>
                                  </p:stCondLst>
                                  <p:childTnLst>
                                    <p:set>
                                      <p:cBhvr>
                                        <p:cTn id="10" dur="1" fill="hold">
                                          <p:stCondLst>
                                            <p:cond delay="0"/>
                                          </p:stCondLst>
                                        </p:cTn>
                                        <p:tgtEl>
                                          <p:spTgt spid="31"/>
                                        </p:tgtEl>
                                        <p:attrNameLst>
                                          <p:attrName>style.visibility</p:attrName>
                                        </p:attrNameLst>
                                      </p:cBhvr>
                                      <p:to>
                                        <p:strVal val="visible"/>
                                      </p:to>
                                    </p:set>
                                    <p:anim calcmode="lin" valueType="num">
                                      <p:cBhvr additive="base">
                                        <p:cTn id="11" dur="300" fill="hold"/>
                                        <p:tgtEl>
                                          <p:spTgt spid="31"/>
                                        </p:tgtEl>
                                        <p:attrNameLst>
                                          <p:attrName>ppt_x</p:attrName>
                                        </p:attrNameLst>
                                      </p:cBhvr>
                                      <p:tavLst>
                                        <p:tav tm="0">
                                          <p:val>
                                            <p:strVal val="0-#ppt_w/2"/>
                                          </p:val>
                                        </p:tav>
                                        <p:tav tm="100000">
                                          <p:val>
                                            <p:strVal val="#ppt_x"/>
                                          </p:val>
                                        </p:tav>
                                      </p:tavLst>
                                    </p:anim>
                                    <p:anim calcmode="lin" valueType="num">
                                      <p:cBhvr additive="base">
                                        <p:cTn id="12" dur="300" fill="hold"/>
                                        <p:tgtEl>
                                          <p:spTgt spid="31"/>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circle(in)">
                                      <p:cBhvr>
                                        <p:cTn id="1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971550" y="919480"/>
            <a:ext cx="2771775" cy="431165"/>
          </a:xfrm>
          <a:prstGeom prst="rect">
            <a:avLst/>
          </a:prstGeom>
          <a:effectLst>
            <a:outerShdw blurRad="50800" dist="38100" dir="5400000" sx="38000" sy="38000" algn="t" rotWithShape="0">
              <a:prstClr val="black">
                <a:alpha val="40000"/>
              </a:prstClr>
            </a:outerShdw>
          </a:effectLst>
        </p:spPr>
        <p:txBody>
          <a:bodyPr/>
          <a:lstStyle>
            <a:lvl1pPr>
              <a:spcBef>
                <a:spcPct val="0"/>
              </a:spcBef>
              <a:buNone/>
              <a:defRPr sz="6000">
                <a:solidFill>
                  <a:srgbClr val="004294"/>
                </a:solidFill>
                <a:latin typeface="方正大黑简体" panose="02010601030101010101" pitchFamily="65" charset="-122"/>
                <a:ea typeface="方正大黑简体" panose="02010601030101010101" pitchFamily="65" charset="-122"/>
                <a:cs typeface="+mj-cs"/>
              </a:defRPr>
            </a:lvl1pPr>
          </a:lstStyle>
          <a:p>
            <a:pPr eaLnBrk="1" fontAlgn="auto" hangingPunct="1">
              <a:spcAft>
                <a:spcPts val="0"/>
              </a:spcAft>
              <a:defRPr/>
            </a:pPr>
            <a:r>
              <a:rPr lang="en-US" altLang="zh-CN" sz="1800" dirty="0">
                <a:solidFill>
                  <a:schemeClr val="bg1">
                    <a:lumMod val="50000"/>
                  </a:schemeClr>
                </a:solidFill>
                <a:latin typeface="黑体" panose="02010609060101010101" charset="-122"/>
                <a:ea typeface="黑体" panose="02010609060101010101" charset="-122"/>
              </a:rPr>
              <a:t>Contents</a:t>
            </a:r>
          </a:p>
        </p:txBody>
      </p:sp>
      <p:grpSp>
        <p:nvGrpSpPr>
          <p:cNvPr id="3" name="组合 2"/>
          <p:cNvGrpSpPr/>
          <p:nvPr/>
        </p:nvGrpSpPr>
        <p:grpSpPr bwMode="auto">
          <a:xfrm>
            <a:off x="611188" y="990600"/>
            <a:ext cx="360362" cy="288925"/>
            <a:chOff x="611560" y="990749"/>
            <a:chExt cx="360040" cy="288032"/>
          </a:xfrm>
        </p:grpSpPr>
        <p:sp>
          <p:nvSpPr>
            <p:cNvPr id="4" name="燕尾形 3"/>
            <p:cNvSpPr/>
            <p:nvPr/>
          </p:nvSpPr>
          <p:spPr>
            <a:xfrm>
              <a:off x="755893" y="990749"/>
              <a:ext cx="215707" cy="288032"/>
            </a:xfrm>
            <a:prstGeom prst="chevron">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solidFill>
              </a:endParaRPr>
            </a:p>
          </p:txBody>
        </p:sp>
        <p:sp>
          <p:nvSpPr>
            <p:cNvPr id="5" name="燕尾形 4"/>
            <p:cNvSpPr/>
            <p:nvPr/>
          </p:nvSpPr>
          <p:spPr>
            <a:xfrm>
              <a:off x="611560" y="990749"/>
              <a:ext cx="215707" cy="288032"/>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solidFill>
              </a:endParaRPr>
            </a:p>
          </p:txBody>
        </p:sp>
      </p:grpSp>
      <p:grpSp>
        <p:nvGrpSpPr>
          <p:cNvPr id="6" name="组合 5"/>
          <p:cNvGrpSpPr/>
          <p:nvPr/>
        </p:nvGrpSpPr>
        <p:grpSpPr bwMode="auto">
          <a:xfrm>
            <a:off x="3303905" y="2486025"/>
            <a:ext cx="2679700" cy="677544"/>
            <a:chOff x="2708347" y="2182984"/>
            <a:chExt cx="3557645" cy="396015"/>
          </a:xfrm>
        </p:grpSpPr>
        <p:sp>
          <p:nvSpPr>
            <p:cNvPr id="7" name="Rectangle 6"/>
            <p:cNvSpPr>
              <a:spLocks noChangeArrowheads="1"/>
            </p:cNvSpPr>
            <p:nvPr/>
          </p:nvSpPr>
          <p:spPr bwMode="auto">
            <a:xfrm>
              <a:off x="2708347" y="2183355"/>
              <a:ext cx="3346858" cy="395644"/>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eaLnBrk="1" fontAlgn="auto" hangingPunct="1">
                <a:spcBef>
                  <a:spcPts val="0"/>
                </a:spcBef>
                <a:spcAft>
                  <a:spcPts val="0"/>
                </a:spcAft>
                <a:defRPr/>
              </a:pPr>
              <a:r>
                <a:rPr lang="zh-CN" altLang="zh-CN" sz="4400" dirty="0">
                  <a:solidFill>
                    <a:schemeClr val="tx1">
                      <a:lumMod val="85000"/>
                      <a:lumOff val="15000"/>
                    </a:schemeClr>
                  </a:solidFill>
                  <a:latin typeface="微软雅黑" panose="020B0503020204020204" pitchFamily="34" charset="-122"/>
                  <a:ea typeface="微软雅黑" panose="020B0503020204020204" pitchFamily="34" charset="-122"/>
                </a:rPr>
                <a:t>其他发现</a:t>
              </a:r>
            </a:p>
          </p:txBody>
        </p:sp>
        <p:sp>
          <p:nvSpPr>
            <p:cNvPr id="8" name="Freeform 90"/>
            <p:cNvSpPr/>
            <p:nvPr/>
          </p:nvSpPr>
          <p:spPr bwMode="auto">
            <a:xfrm>
              <a:off x="2878695" y="2182984"/>
              <a:ext cx="3387297" cy="0"/>
            </a:xfrm>
            <a:custGeom>
              <a:avLst/>
              <a:gdLst>
                <a:gd name="T0" fmla="*/ 0 w 2133"/>
                <a:gd name="T1" fmla="*/ 2133 w 2133"/>
                <a:gd name="T2" fmla="*/ 0 w 2133"/>
              </a:gdLst>
              <a:ahLst/>
              <a:cxnLst>
                <a:cxn ang="0">
                  <a:pos x="T0" y="0"/>
                </a:cxn>
                <a:cxn ang="0">
                  <a:pos x="T1" y="0"/>
                </a:cxn>
                <a:cxn ang="0">
                  <a:pos x="T2" y="0"/>
                </a:cxn>
              </a:cxnLst>
              <a:rect l="0" t="0" r="r" b="b"/>
              <a:pathLst>
                <a:path w="2133">
                  <a:moveTo>
                    <a:pt x="0" y="0"/>
                  </a:moveTo>
                  <a:lnTo>
                    <a:pt x="2133" y="0"/>
                  </a:lnTo>
                  <a:lnTo>
                    <a:pt x="0" y="0"/>
                  </a:lnTo>
                  <a:close/>
                </a:path>
              </a:pathLst>
            </a:custGeom>
            <a:no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9" name="Line 91"/>
            <p:cNvSpPr>
              <a:spLocks noChangeShapeType="1"/>
            </p:cNvSpPr>
            <p:nvPr/>
          </p:nvSpPr>
          <p:spPr bwMode="auto">
            <a:xfrm>
              <a:off x="2878695" y="2182984"/>
              <a:ext cx="3387297" cy="0"/>
            </a:xfrm>
            <a:prstGeom prst="line">
              <a:avLst/>
            </a:prstGeom>
            <a:noFill/>
            <a:ln w="2" cap="flat">
              <a:solidFill>
                <a:srgbClr val="FFFFFF"/>
              </a:solidFill>
              <a:prstDash val="solid"/>
              <a:miter lim="800000"/>
            </a:ln>
          </p:spPr>
          <p:txBody>
            <a:bodyPr/>
            <a:lstStyle/>
            <a:p>
              <a:pPr eaLnBrk="1" fontAlgn="auto" hangingPunct="1">
                <a:spcBef>
                  <a:spcPts val="0"/>
                </a:spcBef>
                <a:spcAft>
                  <a:spcPts val="0"/>
                </a:spcAft>
                <a:defRPr/>
              </a:pPr>
              <a:endParaRPr lang="zh-CN" altLang="en-US">
                <a:solidFill>
                  <a:schemeClr val="tx1">
                    <a:lumMod val="85000"/>
                    <a:lumOff val="15000"/>
                  </a:schemeClr>
                </a:solidFill>
                <a:latin typeface="微软雅黑" panose="020B0503020204020204" pitchFamily="34" charset="-122"/>
                <a:ea typeface="微软雅黑" panose="020B0503020204020204" pitchFamily="34" charset="-122"/>
              </a:endParaRPr>
            </a:p>
          </p:txBody>
        </p:sp>
      </p:grpSp>
      <p:pic>
        <p:nvPicPr>
          <p:cNvPr id="13" name="图片 12"/>
          <p:cNvPicPr>
            <a:picLocks noChangeAspect="1"/>
          </p:cNvPicPr>
          <p:nvPr/>
        </p:nvPicPr>
        <p:blipFill>
          <a:blip r:embed="rId2"/>
          <a:stretch>
            <a:fillRect/>
          </a:stretch>
        </p:blipFill>
        <p:spPr>
          <a:xfrm>
            <a:off x="6464935" y="216535"/>
            <a:ext cx="2240280" cy="3238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40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300" fill="hold"/>
                                        <p:tgtEl>
                                          <p:spTgt spid="2"/>
                                        </p:tgtEl>
                                        <p:attrNameLst>
                                          <p:attrName>ppt_x</p:attrName>
                                        </p:attrNameLst>
                                      </p:cBhvr>
                                      <p:tavLst>
                                        <p:tav tm="0">
                                          <p:val>
                                            <p:strVal val="0-#ppt_w/2"/>
                                          </p:val>
                                        </p:tav>
                                        <p:tav tm="100000">
                                          <p:val>
                                            <p:strVal val="#ppt_x"/>
                                          </p:val>
                                        </p:tav>
                                      </p:tavLst>
                                    </p:anim>
                                    <p:anim calcmode="lin" valueType="num">
                                      <p:cBhvr additive="base">
                                        <p:cTn id="8" dur="3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60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300" fill="hold"/>
                                        <p:tgtEl>
                                          <p:spTgt spid="3"/>
                                        </p:tgtEl>
                                        <p:attrNameLst>
                                          <p:attrName>ppt_x</p:attrName>
                                        </p:attrNameLst>
                                      </p:cBhvr>
                                      <p:tavLst>
                                        <p:tav tm="0">
                                          <p:val>
                                            <p:strVal val="0-#ppt_w/2"/>
                                          </p:val>
                                        </p:tav>
                                        <p:tav tm="100000">
                                          <p:val>
                                            <p:strVal val="#ppt_x"/>
                                          </p:val>
                                        </p:tav>
                                      </p:tavLst>
                                    </p:anim>
                                    <p:anim calcmode="lin" valueType="num">
                                      <p:cBhvr additive="base">
                                        <p:cTn id="12" dur="300" fill="hold"/>
                                        <p:tgtEl>
                                          <p:spTgt spid="3"/>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60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300" fill="hold"/>
                                        <p:tgtEl>
                                          <p:spTgt spid="6"/>
                                        </p:tgtEl>
                                        <p:attrNameLst>
                                          <p:attrName>ppt_x</p:attrName>
                                        </p:attrNameLst>
                                      </p:cBhvr>
                                      <p:tavLst>
                                        <p:tav tm="0">
                                          <p:val>
                                            <p:strVal val="0-#ppt_w/2"/>
                                          </p:val>
                                        </p:tav>
                                        <p:tav tm="100000">
                                          <p:val>
                                            <p:strVal val="#ppt_x"/>
                                          </p:val>
                                        </p:tav>
                                      </p:tavLst>
                                    </p:anim>
                                    <p:anim calcmode="lin" valueType="num">
                                      <p:cBhvr additive="base">
                                        <p:cTn id="16" dur="3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
          <p:cNvSpPr txBox="1">
            <a:spLocks noChangeArrowheads="1"/>
          </p:cNvSpPr>
          <p:nvPr/>
        </p:nvSpPr>
        <p:spPr>
          <a:xfrm>
            <a:off x="971550" y="918845"/>
            <a:ext cx="3060065" cy="431800"/>
          </a:xfrm>
          <a:prstGeom prst="rect">
            <a:avLst/>
          </a:prstGeom>
          <a:effectLst>
            <a:outerShdw blurRad="50800" dist="38100" dir="5400000" sx="38000" sy="38000" algn="t" rotWithShape="0">
              <a:prstClr val="black">
                <a:alpha val="40000"/>
              </a:prstClr>
            </a:outerShdw>
          </a:effectLst>
        </p:spPr>
        <p:txBody>
          <a:bodyPr/>
          <a:lstStyle>
            <a:lvl1pPr>
              <a:spcBef>
                <a:spcPct val="0"/>
              </a:spcBef>
              <a:buNone/>
              <a:defRPr sz="6000">
                <a:solidFill>
                  <a:srgbClr val="004294"/>
                </a:solidFill>
                <a:latin typeface="方正大黑简体" panose="02010601030101010101" pitchFamily="65" charset="-122"/>
                <a:ea typeface="方正大黑简体" panose="02010601030101010101" pitchFamily="65" charset="-122"/>
                <a:cs typeface="+mj-cs"/>
              </a:defRPr>
            </a:lvl1pPr>
          </a:lstStyle>
          <a:p>
            <a:pPr eaLnBrk="1" fontAlgn="auto" hangingPunct="1">
              <a:spcAft>
                <a:spcPts val="0"/>
              </a:spcAft>
              <a:defRPr/>
            </a:pPr>
            <a:r>
              <a:rPr lang="zh-CN" altLang="en-US" sz="1800" dirty="0">
                <a:solidFill>
                  <a:schemeClr val="bg1">
                    <a:lumMod val="50000"/>
                  </a:schemeClr>
                </a:solidFill>
                <a:latin typeface="黑体" panose="02010609060101010101" charset="-122"/>
                <a:ea typeface="黑体" panose="02010609060101010101" charset="-122"/>
              </a:rPr>
              <a:t>其他发现</a:t>
            </a:r>
          </a:p>
        </p:txBody>
      </p:sp>
      <p:grpSp>
        <p:nvGrpSpPr>
          <p:cNvPr id="31" name="组合 30"/>
          <p:cNvGrpSpPr/>
          <p:nvPr/>
        </p:nvGrpSpPr>
        <p:grpSpPr bwMode="auto">
          <a:xfrm>
            <a:off x="611188" y="990600"/>
            <a:ext cx="360362" cy="288925"/>
            <a:chOff x="611560" y="990749"/>
            <a:chExt cx="360040" cy="288032"/>
          </a:xfrm>
        </p:grpSpPr>
        <p:sp>
          <p:nvSpPr>
            <p:cNvPr id="32" name="燕尾形 31"/>
            <p:cNvSpPr/>
            <p:nvPr/>
          </p:nvSpPr>
          <p:spPr>
            <a:xfrm>
              <a:off x="755893" y="990749"/>
              <a:ext cx="215707" cy="288032"/>
            </a:xfrm>
            <a:prstGeom prst="chevron">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solidFill>
              </a:endParaRPr>
            </a:p>
          </p:txBody>
        </p:sp>
        <p:sp>
          <p:nvSpPr>
            <p:cNvPr id="33" name="燕尾形 32"/>
            <p:cNvSpPr/>
            <p:nvPr/>
          </p:nvSpPr>
          <p:spPr>
            <a:xfrm>
              <a:off x="611560" y="990749"/>
              <a:ext cx="215707" cy="288032"/>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solidFill>
              </a:endParaRPr>
            </a:p>
          </p:txBody>
        </p:sp>
      </p:grpSp>
      <p:sp>
        <p:nvSpPr>
          <p:cNvPr id="4" name="文本框 3"/>
          <p:cNvSpPr txBox="1"/>
          <p:nvPr/>
        </p:nvSpPr>
        <p:spPr>
          <a:xfrm>
            <a:off x="611505" y="1724025"/>
            <a:ext cx="7969885" cy="3138170"/>
          </a:xfrm>
          <a:prstGeom prst="rect">
            <a:avLst/>
          </a:prstGeom>
          <a:noFill/>
        </p:spPr>
        <p:txBody>
          <a:bodyPr wrap="square" rtlCol="0">
            <a:spAutoFit/>
          </a:bodyPr>
          <a:lstStyle/>
          <a:p>
            <a:pPr algn="l"/>
            <a:r>
              <a:rPr>
                <a:latin typeface="幼圆" panose="02010509060101010101" charset="-122"/>
                <a:ea typeface="幼圆" panose="02010509060101010101" charset="-122"/>
                <a:cs typeface="幼圆" panose="02010509060101010101" charset="-122"/>
              </a:rPr>
              <a:t>我们还为他们在交友请求中标记的每个朋友向参与者提出了另外两个问题第一个问题旨在评估参与者是否觉得自己已经用完了社会资本, 询问他们是否愿意在未来的任务中向同样的朋友寻求帮助: “你会在未来的Mobilyzr 任务中给再指定这位朋友吗？”</a:t>
            </a:r>
          </a:p>
          <a:p>
            <a:pPr algn="l"/>
            <a:r>
              <a:rPr>
                <a:latin typeface="幼圆" panose="02010509060101010101" charset="-122"/>
                <a:ea typeface="幼圆" panose="02010509060101010101" charset="-122"/>
                <a:cs typeface="幼圆" panose="02010509060101010101" charset="-122"/>
              </a:rPr>
              <a:t>第二个问题旨在衡量参与者是否觉得有义务回报朋友:“如果你的朋友创建了一个类似的 Mobilyzr 任务, 你会为他/她完成任务吗？”</a:t>
            </a:r>
          </a:p>
          <a:p>
            <a:pPr algn="l"/>
            <a:endParaRPr>
              <a:latin typeface="幼圆" panose="02010509060101010101" charset="-122"/>
              <a:ea typeface="幼圆" panose="02010509060101010101" charset="-122"/>
              <a:cs typeface="幼圆" panose="02010509060101010101" charset="-122"/>
            </a:endParaRPr>
          </a:p>
          <a:p>
            <a:pPr algn="l"/>
            <a:r>
              <a:rPr>
                <a:latin typeface="幼圆" panose="02010509060101010101" charset="-122"/>
                <a:ea typeface="幼圆" panose="02010509060101010101" charset="-122"/>
                <a:cs typeface="幼圆" panose="02010509060101010101" charset="-122"/>
              </a:rPr>
              <a:t>有人可能认为，向朋友提供外部奖励, 这样可以降低朋友的社会成本, 从而使请求者在未来交友任务中感到更舒服, 并减少他们可能感到的任何回报义务。如果是这样的话，在奖励条件下的参与者应该更愿意在未来标记这些相同的朋友，并且表达了一种较低的义务感来报答朋友。</a:t>
            </a:r>
          </a:p>
        </p:txBody>
      </p:sp>
      <p:pic>
        <p:nvPicPr>
          <p:cNvPr id="13" name="图片 12"/>
          <p:cNvPicPr>
            <a:picLocks noChangeAspect="1"/>
          </p:cNvPicPr>
          <p:nvPr/>
        </p:nvPicPr>
        <p:blipFill>
          <a:blip r:embed="rId3"/>
          <a:stretch>
            <a:fillRect/>
          </a:stretch>
        </p:blipFill>
        <p:spPr>
          <a:xfrm>
            <a:off x="6501130" y="180340"/>
            <a:ext cx="2240280" cy="3238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400"/>
                                  </p:stCondLst>
                                  <p:childTnLst>
                                    <p:set>
                                      <p:cBhvr>
                                        <p:cTn id="6" dur="1" fill="hold">
                                          <p:stCondLst>
                                            <p:cond delay="0"/>
                                          </p:stCondLst>
                                        </p:cTn>
                                        <p:tgtEl>
                                          <p:spTgt spid="30"/>
                                        </p:tgtEl>
                                        <p:attrNameLst>
                                          <p:attrName>style.visibility</p:attrName>
                                        </p:attrNameLst>
                                      </p:cBhvr>
                                      <p:to>
                                        <p:strVal val="visible"/>
                                      </p:to>
                                    </p:set>
                                    <p:anim calcmode="lin" valueType="num">
                                      <p:cBhvr additive="base">
                                        <p:cTn id="7" dur="300" fill="hold"/>
                                        <p:tgtEl>
                                          <p:spTgt spid="30"/>
                                        </p:tgtEl>
                                        <p:attrNameLst>
                                          <p:attrName>ppt_x</p:attrName>
                                        </p:attrNameLst>
                                      </p:cBhvr>
                                      <p:tavLst>
                                        <p:tav tm="0">
                                          <p:val>
                                            <p:strVal val="0-#ppt_w/2"/>
                                          </p:val>
                                        </p:tav>
                                        <p:tav tm="100000">
                                          <p:val>
                                            <p:strVal val="#ppt_x"/>
                                          </p:val>
                                        </p:tav>
                                      </p:tavLst>
                                    </p:anim>
                                    <p:anim calcmode="lin" valueType="num">
                                      <p:cBhvr additive="base">
                                        <p:cTn id="8" dur="300" fill="hold"/>
                                        <p:tgtEl>
                                          <p:spTgt spid="30"/>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600"/>
                                  </p:stCondLst>
                                  <p:childTnLst>
                                    <p:set>
                                      <p:cBhvr>
                                        <p:cTn id="10" dur="1" fill="hold">
                                          <p:stCondLst>
                                            <p:cond delay="0"/>
                                          </p:stCondLst>
                                        </p:cTn>
                                        <p:tgtEl>
                                          <p:spTgt spid="31"/>
                                        </p:tgtEl>
                                        <p:attrNameLst>
                                          <p:attrName>style.visibility</p:attrName>
                                        </p:attrNameLst>
                                      </p:cBhvr>
                                      <p:to>
                                        <p:strVal val="visible"/>
                                      </p:to>
                                    </p:set>
                                    <p:anim calcmode="lin" valueType="num">
                                      <p:cBhvr additive="base">
                                        <p:cTn id="11" dur="300" fill="hold"/>
                                        <p:tgtEl>
                                          <p:spTgt spid="31"/>
                                        </p:tgtEl>
                                        <p:attrNameLst>
                                          <p:attrName>ppt_x</p:attrName>
                                        </p:attrNameLst>
                                      </p:cBhvr>
                                      <p:tavLst>
                                        <p:tav tm="0">
                                          <p:val>
                                            <p:strVal val="0-#ppt_w/2"/>
                                          </p:val>
                                        </p:tav>
                                        <p:tav tm="100000">
                                          <p:val>
                                            <p:strVal val="#ppt_x"/>
                                          </p:val>
                                        </p:tav>
                                      </p:tavLst>
                                    </p:anim>
                                    <p:anim calcmode="lin" valueType="num">
                                      <p:cBhvr additive="base">
                                        <p:cTn id="12" dur="300" fill="hold"/>
                                        <p:tgtEl>
                                          <p:spTgt spid="31"/>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p:tgtEl>
                                          <p:spTgt spid="4"/>
                                        </p:tgtEl>
                                        <p:attrNameLst>
                                          <p:attrName>ppt_y</p:attrName>
                                        </p:attrNameLst>
                                      </p:cBhvr>
                                      <p:tavLst>
                                        <p:tav tm="0">
                                          <p:val>
                                            <p:strVal val="#ppt_y+#ppt_h*1.125000"/>
                                          </p:val>
                                        </p:tav>
                                        <p:tav tm="100000">
                                          <p:val>
                                            <p:strVal val="#ppt_y"/>
                                          </p:val>
                                        </p:tav>
                                      </p:tavLst>
                                    </p:anim>
                                    <p:animEffect transition="in" filter="wipe(up)">
                                      <p:cBhvr>
                                        <p:cTn id="1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
          <p:cNvSpPr txBox="1">
            <a:spLocks noChangeArrowheads="1"/>
          </p:cNvSpPr>
          <p:nvPr/>
        </p:nvSpPr>
        <p:spPr>
          <a:xfrm>
            <a:off x="971550" y="990600"/>
            <a:ext cx="2771775" cy="431165"/>
          </a:xfrm>
          <a:prstGeom prst="rect">
            <a:avLst/>
          </a:prstGeom>
          <a:effectLst>
            <a:outerShdw blurRad="50800" dist="38100" dir="5400000" sx="38000" sy="38000" algn="t" rotWithShape="0">
              <a:prstClr val="black">
                <a:alpha val="40000"/>
              </a:prstClr>
            </a:outerShdw>
          </a:effectLst>
        </p:spPr>
        <p:txBody>
          <a:bodyPr/>
          <a:lstStyle>
            <a:lvl1pPr>
              <a:spcBef>
                <a:spcPct val="0"/>
              </a:spcBef>
              <a:buNone/>
              <a:defRPr sz="6000">
                <a:solidFill>
                  <a:srgbClr val="004294"/>
                </a:solidFill>
                <a:latin typeface="方正大黑简体" panose="02010601030101010101" pitchFamily="65" charset="-122"/>
                <a:ea typeface="方正大黑简体" panose="02010601030101010101" pitchFamily="65" charset="-122"/>
                <a:cs typeface="+mj-cs"/>
              </a:defRPr>
            </a:lvl1pPr>
          </a:lstStyle>
          <a:p>
            <a:pPr eaLnBrk="1" fontAlgn="auto" hangingPunct="1">
              <a:spcAft>
                <a:spcPts val="0"/>
              </a:spcAft>
              <a:defRPr/>
            </a:pPr>
            <a:r>
              <a:rPr lang="zh-CN" altLang="en-US" sz="1800" dirty="0">
                <a:solidFill>
                  <a:schemeClr val="bg1">
                    <a:lumMod val="50000"/>
                  </a:schemeClr>
                </a:solidFill>
                <a:latin typeface="黑体" panose="02010609060101010101" charset="-122"/>
                <a:ea typeface="黑体" panose="02010609060101010101" charset="-122"/>
              </a:rPr>
              <a:t>研究背景</a:t>
            </a:r>
          </a:p>
        </p:txBody>
      </p:sp>
      <p:grpSp>
        <p:nvGrpSpPr>
          <p:cNvPr id="29" name="组合 28"/>
          <p:cNvGrpSpPr/>
          <p:nvPr/>
        </p:nvGrpSpPr>
        <p:grpSpPr bwMode="auto">
          <a:xfrm>
            <a:off x="611188" y="990600"/>
            <a:ext cx="360362" cy="288925"/>
            <a:chOff x="611560" y="990749"/>
            <a:chExt cx="360040" cy="288032"/>
          </a:xfrm>
        </p:grpSpPr>
        <p:sp>
          <p:nvSpPr>
            <p:cNvPr id="30" name="燕尾形 29"/>
            <p:cNvSpPr/>
            <p:nvPr/>
          </p:nvSpPr>
          <p:spPr>
            <a:xfrm>
              <a:off x="755893" y="990749"/>
              <a:ext cx="215707" cy="288032"/>
            </a:xfrm>
            <a:prstGeom prst="chevron">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solidFill>
              </a:endParaRPr>
            </a:p>
          </p:txBody>
        </p:sp>
        <p:sp>
          <p:nvSpPr>
            <p:cNvPr id="31" name="燕尾形 30"/>
            <p:cNvSpPr/>
            <p:nvPr/>
          </p:nvSpPr>
          <p:spPr>
            <a:xfrm>
              <a:off x="611560" y="990749"/>
              <a:ext cx="215707" cy="288032"/>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solidFill>
              </a:endParaRPr>
            </a:p>
          </p:txBody>
        </p:sp>
      </p:grpSp>
      <p:pic>
        <p:nvPicPr>
          <p:cNvPr id="9" name="图片 8"/>
          <p:cNvPicPr>
            <a:picLocks noChangeAspect="1"/>
          </p:cNvPicPr>
          <p:nvPr/>
        </p:nvPicPr>
        <p:blipFill>
          <a:blip r:embed="rId3"/>
          <a:stretch>
            <a:fillRect/>
          </a:stretch>
        </p:blipFill>
        <p:spPr>
          <a:xfrm>
            <a:off x="6369050" y="201930"/>
            <a:ext cx="2409825" cy="323850"/>
          </a:xfrm>
          <a:prstGeom prst="rect">
            <a:avLst/>
          </a:prstGeom>
        </p:spPr>
      </p:pic>
      <p:sp>
        <p:nvSpPr>
          <p:cNvPr id="32" name="文本框 31"/>
          <p:cNvSpPr txBox="1"/>
          <p:nvPr/>
        </p:nvSpPr>
        <p:spPr>
          <a:xfrm>
            <a:off x="827405" y="1784350"/>
            <a:ext cx="7489190" cy="2861310"/>
          </a:xfrm>
          <a:prstGeom prst="rect">
            <a:avLst/>
          </a:prstGeom>
          <a:noFill/>
        </p:spPr>
        <p:txBody>
          <a:bodyPr wrap="square" rtlCol="0">
            <a:spAutoFit/>
          </a:bodyPr>
          <a:lstStyle/>
          <a:p>
            <a:pPr algn="l"/>
            <a:r>
              <a:rPr lang="zh-CN" altLang="en-US">
                <a:latin typeface="幼圆" panose="02010509060101010101" charset="-122"/>
                <a:ea typeface="幼圆" panose="02010509060101010101" charset="-122"/>
                <a:cs typeface="幼圆" panose="02010509060101010101" charset="-122"/>
              </a:rPr>
              <a:t>“朋友请求”指的是在社交网站上向朋友征求答案和帮助的行为。</a:t>
            </a:r>
          </a:p>
          <a:p>
            <a:pPr algn="l"/>
            <a:endParaRPr lang="zh-CN" altLang="en-US">
              <a:latin typeface="幼圆" panose="02010509060101010101" charset="-122"/>
              <a:ea typeface="幼圆" panose="02010509060101010101" charset="-122"/>
              <a:cs typeface="幼圆" panose="02010509060101010101" charset="-122"/>
            </a:endParaRPr>
          </a:p>
          <a:p>
            <a:pPr algn="l"/>
            <a:r>
              <a:rPr lang="zh-CN" altLang="en-US">
                <a:latin typeface="幼圆" panose="02010509060101010101" charset="-122"/>
                <a:ea typeface="幼圆" panose="02010509060101010101" charset="-122"/>
                <a:cs typeface="幼圆" panose="02010509060101010101" charset="-122"/>
              </a:rPr>
              <a:t>但朋友的请求常常被置若罔闻。Paul等人发现，在120万条随机抽样的推特中，只有18.7%的问题只收到一个回复，远远低于雅虎、谷歌等社区问答网站84%的回复率。前提是免费问答。</a:t>
            </a:r>
          </a:p>
          <a:p>
            <a:pPr algn="l"/>
            <a:endParaRPr lang="zh-CN" altLang="en-US">
              <a:latin typeface="幼圆" panose="02010509060101010101" charset="-122"/>
              <a:ea typeface="幼圆" panose="02010509060101010101" charset="-122"/>
              <a:cs typeface="幼圆" panose="02010509060101010101" charset="-122"/>
            </a:endParaRPr>
          </a:p>
          <a:p>
            <a:pPr algn="l"/>
            <a:r>
              <a:rPr lang="zh-CN" altLang="en-US">
                <a:latin typeface="幼圆" panose="02010509060101010101" charset="-122"/>
                <a:ea typeface="幼圆" panose="02010509060101010101" charset="-122"/>
                <a:cs typeface="幼圆" panose="02010509060101010101" charset="-122"/>
              </a:rPr>
              <a:t>如果为</a:t>
            </a:r>
            <a:r>
              <a:rPr lang="zh-CN" altLang="en-US">
                <a:latin typeface="幼圆" panose="02010509060101010101" charset="-122"/>
                <a:ea typeface="幼圆" panose="02010509060101010101" charset="-122"/>
                <a:cs typeface="幼圆" panose="02010509060101010101" charset="-122"/>
                <a:sym typeface="+mn-ea"/>
              </a:rPr>
              <a:t>朋友请求</a:t>
            </a:r>
            <a:r>
              <a:rPr lang="zh-CN" altLang="en-US">
                <a:latin typeface="幼圆" panose="02010509060101010101" charset="-122"/>
                <a:ea typeface="幼圆" panose="02010509060101010101" charset="-122"/>
                <a:cs typeface="幼圆" panose="02010509060101010101" charset="-122"/>
              </a:rPr>
              <a:t>提供外在奖励，会如何呢？</a:t>
            </a:r>
          </a:p>
          <a:p>
            <a:pPr algn="l"/>
            <a:r>
              <a:rPr lang="zh-CN" altLang="en-US">
                <a:latin typeface="幼圆" panose="02010509060101010101" charset="-122"/>
                <a:ea typeface="幼圆" panose="02010509060101010101" charset="-122"/>
                <a:cs typeface="幼圆" panose="02010509060101010101" charset="-122"/>
              </a:rPr>
              <a:t>本文试图回答两个研究问题：将外在奖励添加到一个朋友请求：</a:t>
            </a:r>
          </a:p>
          <a:p>
            <a:pPr algn="l"/>
            <a:r>
              <a:rPr lang="zh-CN" altLang="en-US">
                <a:latin typeface="幼圆" panose="02010509060101010101" charset="-122"/>
                <a:ea typeface="幼圆" panose="02010509060101010101" charset="-122"/>
                <a:cs typeface="幼圆" panose="02010509060101010101" charset="-122"/>
              </a:rPr>
              <a:t>（1）会增加还是减少对朋友请求的回应率？</a:t>
            </a:r>
          </a:p>
          <a:p>
            <a:pPr algn="l"/>
            <a:r>
              <a:rPr lang="zh-CN" altLang="en-US">
                <a:latin typeface="幼圆" panose="02010509060101010101" charset="-122"/>
                <a:ea typeface="幼圆" panose="02010509060101010101" charset="-122"/>
                <a:cs typeface="幼圆" panose="02010509060101010101" charset="-122"/>
              </a:rPr>
              <a:t>（2）是否改变请求者对回应的朋友的感知关系强度？</a:t>
            </a: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400"/>
                                  </p:stCondLst>
                                  <p:childTnLst>
                                    <p:set>
                                      <p:cBhvr>
                                        <p:cTn id="6" dur="1" fill="hold">
                                          <p:stCondLst>
                                            <p:cond delay="0"/>
                                          </p:stCondLst>
                                        </p:cTn>
                                        <p:tgtEl>
                                          <p:spTgt spid="28"/>
                                        </p:tgtEl>
                                        <p:attrNameLst>
                                          <p:attrName>style.visibility</p:attrName>
                                        </p:attrNameLst>
                                      </p:cBhvr>
                                      <p:to>
                                        <p:strVal val="visible"/>
                                      </p:to>
                                    </p:set>
                                    <p:anim calcmode="lin" valueType="num">
                                      <p:cBhvr additive="base">
                                        <p:cTn id="7" dur="300" fill="hold"/>
                                        <p:tgtEl>
                                          <p:spTgt spid="28"/>
                                        </p:tgtEl>
                                        <p:attrNameLst>
                                          <p:attrName>ppt_x</p:attrName>
                                        </p:attrNameLst>
                                      </p:cBhvr>
                                      <p:tavLst>
                                        <p:tav tm="0">
                                          <p:val>
                                            <p:strVal val="0-#ppt_w/2"/>
                                          </p:val>
                                        </p:tav>
                                        <p:tav tm="100000">
                                          <p:val>
                                            <p:strVal val="#ppt_x"/>
                                          </p:val>
                                        </p:tav>
                                      </p:tavLst>
                                    </p:anim>
                                    <p:anim calcmode="lin" valueType="num">
                                      <p:cBhvr additive="base">
                                        <p:cTn id="8" dur="300" fill="hold"/>
                                        <p:tgtEl>
                                          <p:spTgt spid="28"/>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600"/>
                                  </p:stCondLst>
                                  <p:childTnLst>
                                    <p:set>
                                      <p:cBhvr>
                                        <p:cTn id="10" dur="1" fill="hold">
                                          <p:stCondLst>
                                            <p:cond delay="0"/>
                                          </p:stCondLst>
                                        </p:cTn>
                                        <p:tgtEl>
                                          <p:spTgt spid="29"/>
                                        </p:tgtEl>
                                        <p:attrNameLst>
                                          <p:attrName>style.visibility</p:attrName>
                                        </p:attrNameLst>
                                      </p:cBhvr>
                                      <p:to>
                                        <p:strVal val="visible"/>
                                      </p:to>
                                    </p:set>
                                    <p:anim calcmode="lin" valueType="num">
                                      <p:cBhvr additive="base">
                                        <p:cTn id="11" dur="300" fill="hold"/>
                                        <p:tgtEl>
                                          <p:spTgt spid="29"/>
                                        </p:tgtEl>
                                        <p:attrNameLst>
                                          <p:attrName>ppt_x</p:attrName>
                                        </p:attrNameLst>
                                      </p:cBhvr>
                                      <p:tavLst>
                                        <p:tav tm="0">
                                          <p:val>
                                            <p:strVal val="0-#ppt_w/2"/>
                                          </p:val>
                                        </p:tav>
                                        <p:tav tm="100000">
                                          <p:val>
                                            <p:strVal val="#ppt_x"/>
                                          </p:val>
                                        </p:tav>
                                      </p:tavLst>
                                    </p:anim>
                                    <p:anim calcmode="lin" valueType="num">
                                      <p:cBhvr additive="base">
                                        <p:cTn id="12" dur="300" fill="hold"/>
                                        <p:tgtEl>
                                          <p:spTgt spid="29"/>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32"/>
                                        </p:tgtEl>
                                        <p:attrNameLst>
                                          <p:attrName>style.visibility</p:attrName>
                                        </p:attrNameLst>
                                      </p:cBhvr>
                                      <p:to>
                                        <p:strVal val="visible"/>
                                      </p:to>
                                    </p:set>
                                    <p:anim calcmode="lin" valueType="num">
                                      <p:cBhvr additive="base">
                                        <p:cTn id="17" dur="500" fill="hold"/>
                                        <p:tgtEl>
                                          <p:spTgt spid="32"/>
                                        </p:tgtEl>
                                        <p:attrNameLst>
                                          <p:attrName>ppt_x</p:attrName>
                                        </p:attrNameLst>
                                      </p:cBhvr>
                                      <p:tavLst>
                                        <p:tav tm="0">
                                          <p:val>
                                            <p:strVal val="#ppt_x"/>
                                          </p:val>
                                        </p:tav>
                                        <p:tav tm="100000">
                                          <p:val>
                                            <p:strVal val="#ppt_x"/>
                                          </p:val>
                                        </p:tav>
                                      </p:tavLst>
                                    </p:anim>
                                    <p:anim calcmode="lin" valueType="num">
                                      <p:cBhvr additive="base">
                                        <p:cTn id="18"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2" grpId="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
          <p:cNvSpPr txBox="1">
            <a:spLocks noChangeArrowheads="1"/>
          </p:cNvSpPr>
          <p:nvPr/>
        </p:nvSpPr>
        <p:spPr>
          <a:xfrm>
            <a:off x="971550" y="918845"/>
            <a:ext cx="3060065" cy="431800"/>
          </a:xfrm>
          <a:prstGeom prst="rect">
            <a:avLst/>
          </a:prstGeom>
          <a:effectLst>
            <a:outerShdw blurRad="50800" dist="38100" dir="5400000" sx="38000" sy="38000" algn="t" rotWithShape="0">
              <a:prstClr val="black">
                <a:alpha val="40000"/>
              </a:prstClr>
            </a:outerShdw>
          </a:effectLst>
        </p:spPr>
        <p:txBody>
          <a:bodyPr/>
          <a:lstStyle>
            <a:lvl1pPr>
              <a:spcBef>
                <a:spcPct val="0"/>
              </a:spcBef>
              <a:buNone/>
              <a:defRPr sz="6000">
                <a:solidFill>
                  <a:srgbClr val="004294"/>
                </a:solidFill>
                <a:latin typeface="方正大黑简体" panose="02010601030101010101" pitchFamily="65" charset="-122"/>
                <a:ea typeface="方正大黑简体" panose="02010601030101010101" pitchFamily="65" charset="-122"/>
                <a:cs typeface="+mj-cs"/>
              </a:defRPr>
            </a:lvl1pPr>
          </a:lstStyle>
          <a:p>
            <a:pPr eaLnBrk="1" fontAlgn="auto" hangingPunct="1">
              <a:spcAft>
                <a:spcPts val="0"/>
              </a:spcAft>
              <a:defRPr/>
            </a:pPr>
            <a:r>
              <a:rPr lang="zh-CN" altLang="en-US" sz="1800" dirty="0">
                <a:solidFill>
                  <a:schemeClr val="bg1">
                    <a:lumMod val="50000"/>
                  </a:schemeClr>
                </a:solidFill>
                <a:latin typeface="黑体" panose="02010609060101010101" charset="-122"/>
                <a:ea typeface="黑体" panose="02010609060101010101" charset="-122"/>
              </a:rPr>
              <a:t>其他发现</a:t>
            </a:r>
          </a:p>
        </p:txBody>
      </p:sp>
      <p:grpSp>
        <p:nvGrpSpPr>
          <p:cNvPr id="31" name="组合 30"/>
          <p:cNvGrpSpPr/>
          <p:nvPr/>
        </p:nvGrpSpPr>
        <p:grpSpPr bwMode="auto">
          <a:xfrm>
            <a:off x="611188" y="990600"/>
            <a:ext cx="360362" cy="288925"/>
            <a:chOff x="611560" y="990749"/>
            <a:chExt cx="360040" cy="288032"/>
          </a:xfrm>
        </p:grpSpPr>
        <p:sp>
          <p:nvSpPr>
            <p:cNvPr id="32" name="燕尾形 31"/>
            <p:cNvSpPr/>
            <p:nvPr/>
          </p:nvSpPr>
          <p:spPr>
            <a:xfrm>
              <a:off x="755893" y="990749"/>
              <a:ext cx="215707" cy="288032"/>
            </a:xfrm>
            <a:prstGeom prst="chevron">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solidFill>
              </a:endParaRPr>
            </a:p>
          </p:txBody>
        </p:sp>
        <p:sp>
          <p:nvSpPr>
            <p:cNvPr id="33" name="燕尾形 32"/>
            <p:cNvSpPr/>
            <p:nvPr/>
          </p:nvSpPr>
          <p:spPr>
            <a:xfrm>
              <a:off x="611560" y="990749"/>
              <a:ext cx="215707" cy="288032"/>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solidFill>
              </a:endParaRPr>
            </a:p>
          </p:txBody>
        </p:sp>
      </p:grpSp>
      <p:sp>
        <p:nvSpPr>
          <p:cNvPr id="4" name="文本框 3"/>
          <p:cNvSpPr txBox="1"/>
          <p:nvPr/>
        </p:nvSpPr>
        <p:spPr>
          <a:xfrm>
            <a:off x="611505" y="1395730"/>
            <a:ext cx="7969885" cy="1476375"/>
          </a:xfrm>
          <a:prstGeom prst="rect">
            <a:avLst/>
          </a:prstGeom>
          <a:noFill/>
        </p:spPr>
        <p:txBody>
          <a:bodyPr wrap="square" rtlCol="0">
            <a:spAutoFit/>
          </a:bodyPr>
          <a:lstStyle/>
          <a:p>
            <a:pPr algn="l"/>
            <a:r>
              <a:rPr>
                <a:latin typeface="幼圆" panose="02010509060101010101" charset="-122"/>
                <a:ea typeface="幼圆" panose="02010509060101010101" charset="-122"/>
                <a:cs typeface="幼圆" panose="02010509060101010101" charset="-122"/>
              </a:rPr>
              <a:t>根据表5展示的结果，这些期望没有得到数据的支持。我们发现外部奖励对请求者在未来任务中给朋友贴标签的意愿或他们认为的回报的义务没有显著影响。这一发现的一个可能原因是，在实验中，研究助理会为参与者的朋友的努力支付报酬。因此, 请求者可能没有感觉到他们个人对朋友的努力进行了补偿, 因此, 他们认为社会资本使用得少, 也没有那么有义务回报朋友。</a:t>
            </a:r>
          </a:p>
        </p:txBody>
      </p:sp>
      <p:pic>
        <p:nvPicPr>
          <p:cNvPr id="2" name="图片 1"/>
          <p:cNvPicPr>
            <a:picLocks noChangeAspect="1"/>
          </p:cNvPicPr>
          <p:nvPr/>
        </p:nvPicPr>
        <p:blipFill>
          <a:blip r:embed="rId3"/>
          <a:stretch>
            <a:fillRect/>
          </a:stretch>
        </p:blipFill>
        <p:spPr>
          <a:xfrm>
            <a:off x="2248535" y="2872105"/>
            <a:ext cx="4695825" cy="1828800"/>
          </a:xfrm>
          <a:prstGeom prst="rect">
            <a:avLst/>
          </a:prstGeom>
        </p:spPr>
      </p:pic>
      <p:sp>
        <p:nvSpPr>
          <p:cNvPr id="3" name="文本框 2"/>
          <p:cNvSpPr txBox="1"/>
          <p:nvPr/>
        </p:nvSpPr>
        <p:spPr>
          <a:xfrm>
            <a:off x="2345690" y="4751070"/>
            <a:ext cx="4598670" cy="337185"/>
          </a:xfrm>
          <a:prstGeom prst="rect">
            <a:avLst/>
          </a:prstGeom>
          <a:noFill/>
        </p:spPr>
        <p:txBody>
          <a:bodyPr wrap="none" rtlCol="0">
            <a:spAutoFit/>
          </a:bodyPr>
          <a:lstStyle/>
          <a:p>
            <a:pPr algn="l"/>
            <a:r>
              <a:rPr lang="zh-CN" altLang="en-US" sz="1600"/>
              <a:t>表5 回归分析预测未来朋友请求和回报朋友的义务</a:t>
            </a:r>
          </a:p>
        </p:txBody>
      </p:sp>
      <p:pic>
        <p:nvPicPr>
          <p:cNvPr id="13" name="图片 12"/>
          <p:cNvPicPr>
            <a:picLocks noChangeAspect="1"/>
          </p:cNvPicPr>
          <p:nvPr/>
        </p:nvPicPr>
        <p:blipFill>
          <a:blip r:embed="rId4"/>
          <a:stretch>
            <a:fillRect/>
          </a:stretch>
        </p:blipFill>
        <p:spPr>
          <a:xfrm>
            <a:off x="6501130" y="180340"/>
            <a:ext cx="2240280" cy="3238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400"/>
                                  </p:stCondLst>
                                  <p:childTnLst>
                                    <p:set>
                                      <p:cBhvr>
                                        <p:cTn id="6" dur="1" fill="hold">
                                          <p:stCondLst>
                                            <p:cond delay="0"/>
                                          </p:stCondLst>
                                        </p:cTn>
                                        <p:tgtEl>
                                          <p:spTgt spid="30"/>
                                        </p:tgtEl>
                                        <p:attrNameLst>
                                          <p:attrName>style.visibility</p:attrName>
                                        </p:attrNameLst>
                                      </p:cBhvr>
                                      <p:to>
                                        <p:strVal val="visible"/>
                                      </p:to>
                                    </p:set>
                                    <p:anim calcmode="lin" valueType="num">
                                      <p:cBhvr additive="base">
                                        <p:cTn id="7" dur="300" fill="hold"/>
                                        <p:tgtEl>
                                          <p:spTgt spid="30"/>
                                        </p:tgtEl>
                                        <p:attrNameLst>
                                          <p:attrName>ppt_x</p:attrName>
                                        </p:attrNameLst>
                                      </p:cBhvr>
                                      <p:tavLst>
                                        <p:tav tm="0">
                                          <p:val>
                                            <p:strVal val="0-#ppt_w/2"/>
                                          </p:val>
                                        </p:tav>
                                        <p:tav tm="100000">
                                          <p:val>
                                            <p:strVal val="#ppt_x"/>
                                          </p:val>
                                        </p:tav>
                                      </p:tavLst>
                                    </p:anim>
                                    <p:anim calcmode="lin" valueType="num">
                                      <p:cBhvr additive="base">
                                        <p:cTn id="8" dur="300" fill="hold"/>
                                        <p:tgtEl>
                                          <p:spTgt spid="30"/>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600"/>
                                  </p:stCondLst>
                                  <p:childTnLst>
                                    <p:set>
                                      <p:cBhvr>
                                        <p:cTn id="10" dur="1" fill="hold">
                                          <p:stCondLst>
                                            <p:cond delay="0"/>
                                          </p:stCondLst>
                                        </p:cTn>
                                        <p:tgtEl>
                                          <p:spTgt spid="31"/>
                                        </p:tgtEl>
                                        <p:attrNameLst>
                                          <p:attrName>style.visibility</p:attrName>
                                        </p:attrNameLst>
                                      </p:cBhvr>
                                      <p:to>
                                        <p:strVal val="visible"/>
                                      </p:to>
                                    </p:set>
                                    <p:anim calcmode="lin" valueType="num">
                                      <p:cBhvr additive="base">
                                        <p:cTn id="11" dur="300" fill="hold"/>
                                        <p:tgtEl>
                                          <p:spTgt spid="31"/>
                                        </p:tgtEl>
                                        <p:attrNameLst>
                                          <p:attrName>ppt_x</p:attrName>
                                        </p:attrNameLst>
                                      </p:cBhvr>
                                      <p:tavLst>
                                        <p:tav tm="0">
                                          <p:val>
                                            <p:strVal val="0-#ppt_w/2"/>
                                          </p:val>
                                        </p:tav>
                                        <p:tav tm="100000">
                                          <p:val>
                                            <p:strVal val="#ppt_x"/>
                                          </p:val>
                                        </p:tav>
                                      </p:tavLst>
                                    </p:anim>
                                    <p:anim calcmode="lin" valueType="num">
                                      <p:cBhvr additive="base">
                                        <p:cTn id="12" dur="300" fill="hold"/>
                                        <p:tgtEl>
                                          <p:spTgt spid="31"/>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dissolve">
                                      <p:cBhvr>
                                        <p:cTn id="17" dur="500"/>
                                        <p:tgtEl>
                                          <p:spTgt spid="4"/>
                                        </p:tgtEl>
                                      </p:cBhvr>
                                    </p:animEffect>
                                  </p:childTnLst>
                                </p:cTn>
                              </p:par>
                              <p:par>
                                <p:cTn id="18" presetID="9" presetClass="entr" presetSubtype="0" fill="hold" nodeType="with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dissolve">
                                      <p:cBhvr>
                                        <p:cTn id="20" dur="500"/>
                                        <p:tgtEl>
                                          <p:spTgt spid="2"/>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dissolve">
                                      <p:cBhvr>
                                        <p:cTn id="2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3" grpId="0"/>
      <p:bldP spid="3" grpId="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
          <p:cNvSpPr txBox="1">
            <a:spLocks noChangeArrowheads="1"/>
          </p:cNvSpPr>
          <p:nvPr/>
        </p:nvSpPr>
        <p:spPr>
          <a:xfrm>
            <a:off x="971550" y="918845"/>
            <a:ext cx="3060065" cy="431800"/>
          </a:xfrm>
          <a:prstGeom prst="rect">
            <a:avLst/>
          </a:prstGeom>
          <a:effectLst>
            <a:outerShdw blurRad="50800" dist="38100" dir="5400000" sx="38000" sy="38000" algn="t" rotWithShape="0">
              <a:prstClr val="black">
                <a:alpha val="40000"/>
              </a:prstClr>
            </a:outerShdw>
          </a:effectLst>
        </p:spPr>
        <p:txBody>
          <a:bodyPr/>
          <a:lstStyle>
            <a:lvl1pPr>
              <a:spcBef>
                <a:spcPct val="0"/>
              </a:spcBef>
              <a:buNone/>
              <a:defRPr sz="6000">
                <a:solidFill>
                  <a:srgbClr val="004294"/>
                </a:solidFill>
                <a:latin typeface="方正大黑简体" panose="02010601030101010101" pitchFamily="65" charset="-122"/>
                <a:ea typeface="方正大黑简体" panose="02010601030101010101" pitchFamily="65" charset="-122"/>
                <a:cs typeface="+mj-cs"/>
              </a:defRPr>
            </a:lvl1pPr>
          </a:lstStyle>
          <a:p>
            <a:pPr eaLnBrk="1" fontAlgn="auto" hangingPunct="1">
              <a:spcAft>
                <a:spcPts val="0"/>
              </a:spcAft>
              <a:defRPr/>
            </a:pPr>
            <a:r>
              <a:rPr lang="zh-CN" altLang="en-US" sz="1800" dirty="0">
                <a:solidFill>
                  <a:schemeClr val="bg1">
                    <a:lumMod val="50000"/>
                  </a:schemeClr>
                </a:solidFill>
                <a:latin typeface="黑体" panose="02010609060101010101" charset="-122"/>
                <a:ea typeface="黑体" panose="02010609060101010101" charset="-122"/>
              </a:rPr>
              <a:t>其他发现</a:t>
            </a:r>
          </a:p>
        </p:txBody>
      </p:sp>
      <p:grpSp>
        <p:nvGrpSpPr>
          <p:cNvPr id="31" name="组合 30"/>
          <p:cNvGrpSpPr/>
          <p:nvPr/>
        </p:nvGrpSpPr>
        <p:grpSpPr bwMode="auto">
          <a:xfrm>
            <a:off x="611188" y="990600"/>
            <a:ext cx="360362" cy="288925"/>
            <a:chOff x="611560" y="990749"/>
            <a:chExt cx="360040" cy="288032"/>
          </a:xfrm>
        </p:grpSpPr>
        <p:sp>
          <p:nvSpPr>
            <p:cNvPr id="32" name="燕尾形 31"/>
            <p:cNvSpPr/>
            <p:nvPr/>
          </p:nvSpPr>
          <p:spPr>
            <a:xfrm>
              <a:off x="755893" y="990749"/>
              <a:ext cx="215707" cy="288032"/>
            </a:xfrm>
            <a:prstGeom prst="chevron">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solidFill>
              </a:endParaRPr>
            </a:p>
          </p:txBody>
        </p:sp>
        <p:sp>
          <p:nvSpPr>
            <p:cNvPr id="33" name="燕尾形 32"/>
            <p:cNvSpPr/>
            <p:nvPr/>
          </p:nvSpPr>
          <p:spPr>
            <a:xfrm>
              <a:off x="611560" y="990749"/>
              <a:ext cx="215707" cy="288032"/>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solidFill>
              </a:endParaRPr>
            </a:p>
          </p:txBody>
        </p:sp>
      </p:grpSp>
      <p:sp>
        <p:nvSpPr>
          <p:cNvPr id="4" name="文本框 3"/>
          <p:cNvSpPr txBox="1"/>
          <p:nvPr/>
        </p:nvSpPr>
        <p:spPr>
          <a:xfrm>
            <a:off x="611505" y="1682750"/>
            <a:ext cx="7811135" cy="2584450"/>
          </a:xfrm>
          <a:prstGeom prst="rect">
            <a:avLst/>
          </a:prstGeom>
          <a:noFill/>
        </p:spPr>
        <p:txBody>
          <a:bodyPr wrap="square" rtlCol="0">
            <a:spAutoFit/>
          </a:bodyPr>
          <a:lstStyle/>
          <a:p>
            <a:pPr algn="l"/>
            <a:r>
              <a:rPr>
                <a:latin typeface="幼圆" panose="02010509060101010101" charset="-122"/>
                <a:ea typeface="幼圆" panose="02010509060101010101" charset="-122"/>
                <a:cs typeface="幼圆" panose="02010509060101010101" charset="-122"/>
              </a:rPr>
              <a:t>然而，数据显示，如果朋友对他们之前的请求做出回应, 参与者更愿意在未来的任务请求中标记这些朋友 (表4中的模型1)。这个结果与一般做法是一致的。</a:t>
            </a:r>
          </a:p>
          <a:p>
            <a:pPr algn="l"/>
            <a:endParaRPr>
              <a:latin typeface="幼圆" panose="02010509060101010101" charset="-122"/>
              <a:ea typeface="幼圆" panose="02010509060101010101" charset="-122"/>
              <a:cs typeface="幼圆" panose="02010509060101010101" charset="-122"/>
            </a:endParaRPr>
          </a:p>
          <a:p>
            <a:pPr algn="l"/>
            <a:r>
              <a:rPr>
                <a:latin typeface="幼圆" panose="02010509060101010101" charset="-122"/>
                <a:ea typeface="幼圆" panose="02010509060101010101" charset="-122"/>
                <a:cs typeface="幼圆" panose="02010509060101010101" charset="-122"/>
              </a:rPr>
              <a:t>这一结果与慈善呼吁和营销活动中的常见做法是一致的，即针对过去捐款或购买过物品的人提出未来的请求。这也与先前分析的建立朋友请求成本模型是一致的，这也发现以前更多的朋友请求活动预示着未来会有更多的朋友请求的趋势。数据还显示，人们也觉得更有义务回报那些真正回应了他们请求的朋友(表4中的模型2)。</a:t>
            </a:r>
          </a:p>
        </p:txBody>
      </p:sp>
      <p:pic>
        <p:nvPicPr>
          <p:cNvPr id="13" name="图片 12"/>
          <p:cNvPicPr>
            <a:picLocks noChangeAspect="1"/>
          </p:cNvPicPr>
          <p:nvPr/>
        </p:nvPicPr>
        <p:blipFill>
          <a:blip r:embed="rId3"/>
          <a:stretch>
            <a:fillRect/>
          </a:stretch>
        </p:blipFill>
        <p:spPr>
          <a:xfrm>
            <a:off x="6501130" y="180340"/>
            <a:ext cx="2240280" cy="3238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400"/>
                                  </p:stCondLst>
                                  <p:childTnLst>
                                    <p:set>
                                      <p:cBhvr>
                                        <p:cTn id="6" dur="1" fill="hold">
                                          <p:stCondLst>
                                            <p:cond delay="0"/>
                                          </p:stCondLst>
                                        </p:cTn>
                                        <p:tgtEl>
                                          <p:spTgt spid="30"/>
                                        </p:tgtEl>
                                        <p:attrNameLst>
                                          <p:attrName>style.visibility</p:attrName>
                                        </p:attrNameLst>
                                      </p:cBhvr>
                                      <p:to>
                                        <p:strVal val="visible"/>
                                      </p:to>
                                    </p:set>
                                    <p:anim calcmode="lin" valueType="num">
                                      <p:cBhvr additive="base">
                                        <p:cTn id="7" dur="300" fill="hold"/>
                                        <p:tgtEl>
                                          <p:spTgt spid="30"/>
                                        </p:tgtEl>
                                        <p:attrNameLst>
                                          <p:attrName>ppt_x</p:attrName>
                                        </p:attrNameLst>
                                      </p:cBhvr>
                                      <p:tavLst>
                                        <p:tav tm="0">
                                          <p:val>
                                            <p:strVal val="0-#ppt_w/2"/>
                                          </p:val>
                                        </p:tav>
                                        <p:tav tm="100000">
                                          <p:val>
                                            <p:strVal val="#ppt_x"/>
                                          </p:val>
                                        </p:tav>
                                      </p:tavLst>
                                    </p:anim>
                                    <p:anim calcmode="lin" valueType="num">
                                      <p:cBhvr additive="base">
                                        <p:cTn id="8" dur="300" fill="hold"/>
                                        <p:tgtEl>
                                          <p:spTgt spid="30"/>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600"/>
                                  </p:stCondLst>
                                  <p:childTnLst>
                                    <p:set>
                                      <p:cBhvr>
                                        <p:cTn id="10" dur="1" fill="hold">
                                          <p:stCondLst>
                                            <p:cond delay="0"/>
                                          </p:stCondLst>
                                        </p:cTn>
                                        <p:tgtEl>
                                          <p:spTgt spid="31"/>
                                        </p:tgtEl>
                                        <p:attrNameLst>
                                          <p:attrName>style.visibility</p:attrName>
                                        </p:attrNameLst>
                                      </p:cBhvr>
                                      <p:to>
                                        <p:strVal val="visible"/>
                                      </p:to>
                                    </p:set>
                                    <p:anim calcmode="lin" valueType="num">
                                      <p:cBhvr additive="base">
                                        <p:cTn id="11" dur="300" fill="hold"/>
                                        <p:tgtEl>
                                          <p:spTgt spid="31"/>
                                        </p:tgtEl>
                                        <p:attrNameLst>
                                          <p:attrName>ppt_x</p:attrName>
                                        </p:attrNameLst>
                                      </p:cBhvr>
                                      <p:tavLst>
                                        <p:tav tm="0">
                                          <p:val>
                                            <p:strVal val="0-#ppt_w/2"/>
                                          </p:val>
                                        </p:tav>
                                        <p:tav tm="100000">
                                          <p:val>
                                            <p:strVal val="#ppt_x"/>
                                          </p:val>
                                        </p:tav>
                                      </p:tavLst>
                                    </p:anim>
                                    <p:anim calcmode="lin" valueType="num">
                                      <p:cBhvr additive="base">
                                        <p:cTn id="12" dur="300" fill="hold"/>
                                        <p:tgtEl>
                                          <p:spTgt spid="31"/>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p:tgtEl>
                                          <p:spTgt spid="4"/>
                                        </p:tgtEl>
                                        <p:attrNameLst>
                                          <p:attrName>ppt_y</p:attrName>
                                        </p:attrNameLst>
                                      </p:cBhvr>
                                      <p:tavLst>
                                        <p:tav tm="0">
                                          <p:val>
                                            <p:strVal val="#ppt_y+#ppt_h*1.125000"/>
                                          </p:val>
                                        </p:tav>
                                        <p:tav tm="100000">
                                          <p:val>
                                            <p:strVal val="#ppt_y"/>
                                          </p:val>
                                        </p:tav>
                                      </p:tavLst>
                                    </p:anim>
                                    <p:animEffect transition="in" filter="wipe(up)">
                                      <p:cBhvr>
                                        <p:cTn id="1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971550" y="919480"/>
            <a:ext cx="2771775" cy="431165"/>
          </a:xfrm>
          <a:prstGeom prst="rect">
            <a:avLst/>
          </a:prstGeom>
          <a:effectLst>
            <a:outerShdw blurRad="50800" dist="38100" dir="5400000" sx="38000" sy="38000" algn="t" rotWithShape="0">
              <a:prstClr val="black">
                <a:alpha val="40000"/>
              </a:prstClr>
            </a:outerShdw>
          </a:effectLst>
        </p:spPr>
        <p:txBody>
          <a:bodyPr/>
          <a:lstStyle>
            <a:lvl1pPr>
              <a:spcBef>
                <a:spcPct val="0"/>
              </a:spcBef>
              <a:buNone/>
              <a:defRPr sz="6000">
                <a:solidFill>
                  <a:srgbClr val="004294"/>
                </a:solidFill>
                <a:latin typeface="方正大黑简体" panose="02010601030101010101" pitchFamily="65" charset="-122"/>
                <a:ea typeface="方正大黑简体" panose="02010601030101010101" pitchFamily="65" charset="-122"/>
                <a:cs typeface="+mj-cs"/>
              </a:defRPr>
            </a:lvl1pPr>
          </a:lstStyle>
          <a:p>
            <a:pPr eaLnBrk="1" fontAlgn="auto" hangingPunct="1">
              <a:spcAft>
                <a:spcPts val="0"/>
              </a:spcAft>
              <a:defRPr/>
            </a:pPr>
            <a:r>
              <a:rPr lang="en-US" altLang="zh-CN" sz="1800" dirty="0">
                <a:solidFill>
                  <a:schemeClr val="bg1">
                    <a:lumMod val="50000"/>
                  </a:schemeClr>
                </a:solidFill>
                <a:latin typeface="黑体" panose="02010609060101010101" charset="-122"/>
                <a:ea typeface="黑体" panose="02010609060101010101" charset="-122"/>
              </a:rPr>
              <a:t>Contents</a:t>
            </a:r>
          </a:p>
        </p:txBody>
      </p:sp>
      <p:grpSp>
        <p:nvGrpSpPr>
          <p:cNvPr id="3" name="组合 2"/>
          <p:cNvGrpSpPr/>
          <p:nvPr/>
        </p:nvGrpSpPr>
        <p:grpSpPr bwMode="auto">
          <a:xfrm>
            <a:off x="611188" y="990600"/>
            <a:ext cx="360362" cy="288925"/>
            <a:chOff x="611560" y="990749"/>
            <a:chExt cx="360040" cy="288032"/>
          </a:xfrm>
        </p:grpSpPr>
        <p:sp>
          <p:nvSpPr>
            <p:cNvPr id="4" name="燕尾形 3"/>
            <p:cNvSpPr/>
            <p:nvPr/>
          </p:nvSpPr>
          <p:spPr>
            <a:xfrm>
              <a:off x="755893" y="990749"/>
              <a:ext cx="215707" cy="288032"/>
            </a:xfrm>
            <a:prstGeom prst="chevron">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solidFill>
              </a:endParaRPr>
            </a:p>
          </p:txBody>
        </p:sp>
        <p:sp>
          <p:nvSpPr>
            <p:cNvPr id="5" name="燕尾形 4"/>
            <p:cNvSpPr/>
            <p:nvPr/>
          </p:nvSpPr>
          <p:spPr>
            <a:xfrm>
              <a:off x="611560" y="990749"/>
              <a:ext cx="215707" cy="288032"/>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solidFill>
              </a:endParaRPr>
            </a:p>
          </p:txBody>
        </p:sp>
      </p:grpSp>
      <p:grpSp>
        <p:nvGrpSpPr>
          <p:cNvPr id="6" name="组合 5"/>
          <p:cNvGrpSpPr/>
          <p:nvPr/>
        </p:nvGrpSpPr>
        <p:grpSpPr bwMode="auto">
          <a:xfrm>
            <a:off x="3303905" y="2486025"/>
            <a:ext cx="2679700" cy="677544"/>
            <a:chOff x="2708347" y="2182984"/>
            <a:chExt cx="3557645" cy="396015"/>
          </a:xfrm>
        </p:grpSpPr>
        <p:sp>
          <p:nvSpPr>
            <p:cNvPr id="7" name="Rectangle 6"/>
            <p:cNvSpPr>
              <a:spLocks noChangeArrowheads="1"/>
            </p:cNvSpPr>
            <p:nvPr/>
          </p:nvSpPr>
          <p:spPr bwMode="auto">
            <a:xfrm>
              <a:off x="2708347" y="2183355"/>
              <a:ext cx="3346858" cy="395644"/>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eaLnBrk="1" fontAlgn="auto" hangingPunct="1">
                <a:spcBef>
                  <a:spcPts val="0"/>
                </a:spcBef>
                <a:spcAft>
                  <a:spcPts val="0"/>
                </a:spcAft>
                <a:defRPr/>
              </a:pPr>
              <a:r>
                <a:rPr lang="zh-CN" altLang="zh-CN" sz="4400" dirty="0">
                  <a:solidFill>
                    <a:schemeClr val="tx1">
                      <a:lumMod val="85000"/>
                      <a:lumOff val="15000"/>
                    </a:schemeClr>
                  </a:solidFill>
                  <a:latin typeface="微软雅黑" panose="020B0503020204020204" pitchFamily="34" charset="-122"/>
                  <a:ea typeface="微软雅黑" panose="020B0503020204020204" pitchFamily="34" charset="-122"/>
                </a:rPr>
                <a:t>结论意义</a:t>
              </a:r>
            </a:p>
          </p:txBody>
        </p:sp>
        <p:sp>
          <p:nvSpPr>
            <p:cNvPr id="8" name="Freeform 90"/>
            <p:cNvSpPr/>
            <p:nvPr/>
          </p:nvSpPr>
          <p:spPr bwMode="auto">
            <a:xfrm>
              <a:off x="2878695" y="2182984"/>
              <a:ext cx="3387297" cy="0"/>
            </a:xfrm>
            <a:custGeom>
              <a:avLst/>
              <a:gdLst>
                <a:gd name="T0" fmla="*/ 0 w 2133"/>
                <a:gd name="T1" fmla="*/ 2133 w 2133"/>
                <a:gd name="T2" fmla="*/ 0 w 2133"/>
              </a:gdLst>
              <a:ahLst/>
              <a:cxnLst>
                <a:cxn ang="0">
                  <a:pos x="T0" y="0"/>
                </a:cxn>
                <a:cxn ang="0">
                  <a:pos x="T1" y="0"/>
                </a:cxn>
                <a:cxn ang="0">
                  <a:pos x="T2" y="0"/>
                </a:cxn>
              </a:cxnLst>
              <a:rect l="0" t="0" r="r" b="b"/>
              <a:pathLst>
                <a:path w="2133">
                  <a:moveTo>
                    <a:pt x="0" y="0"/>
                  </a:moveTo>
                  <a:lnTo>
                    <a:pt x="2133" y="0"/>
                  </a:lnTo>
                  <a:lnTo>
                    <a:pt x="0" y="0"/>
                  </a:lnTo>
                  <a:close/>
                </a:path>
              </a:pathLst>
            </a:custGeom>
            <a:no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9" name="Line 91"/>
            <p:cNvSpPr>
              <a:spLocks noChangeShapeType="1"/>
            </p:cNvSpPr>
            <p:nvPr/>
          </p:nvSpPr>
          <p:spPr bwMode="auto">
            <a:xfrm>
              <a:off x="2878695" y="2182984"/>
              <a:ext cx="3387297" cy="0"/>
            </a:xfrm>
            <a:prstGeom prst="line">
              <a:avLst/>
            </a:prstGeom>
            <a:noFill/>
            <a:ln w="2" cap="flat">
              <a:solidFill>
                <a:srgbClr val="FFFFFF"/>
              </a:solidFill>
              <a:prstDash val="solid"/>
              <a:miter lim="800000"/>
            </a:ln>
          </p:spPr>
          <p:txBody>
            <a:bodyPr/>
            <a:lstStyle/>
            <a:p>
              <a:pPr eaLnBrk="1" fontAlgn="auto" hangingPunct="1">
                <a:spcBef>
                  <a:spcPts val="0"/>
                </a:spcBef>
                <a:spcAft>
                  <a:spcPts val="0"/>
                </a:spcAft>
                <a:defRPr/>
              </a:pPr>
              <a:endParaRPr lang="zh-CN" altLang="en-US">
                <a:solidFill>
                  <a:schemeClr val="tx1">
                    <a:lumMod val="85000"/>
                    <a:lumOff val="15000"/>
                  </a:schemeClr>
                </a:solidFill>
                <a:latin typeface="微软雅黑" panose="020B0503020204020204" pitchFamily="34" charset="-122"/>
                <a:ea typeface="微软雅黑" panose="020B0503020204020204" pitchFamily="34" charset="-122"/>
              </a:endParaRPr>
            </a:p>
          </p:txBody>
        </p:sp>
      </p:grpSp>
      <p:pic>
        <p:nvPicPr>
          <p:cNvPr id="13" name="图片 12"/>
          <p:cNvPicPr>
            <a:picLocks noChangeAspect="1"/>
          </p:cNvPicPr>
          <p:nvPr/>
        </p:nvPicPr>
        <p:blipFill>
          <a:blip r:embed="rId2"/>
          <a:stretch>
            <a:fillRect/>
          </a:stretch>
        </p:blipFill>
        <p:spPr>
          <a:xfrm>
            <a:off x="6464935" y="216535"/>
            <a:ext cx="2240280" cy="3238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40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300" fill="hold"/>
                                        <p:tgtEl>
                                          <p:spTgt spid="2"/>
                                        </p:tgtEl>
                                        <p:attrNameLst>
                                          <p:attrName>ppt_x</p:attrName>
                                        </p:attrNameLst>
                                      </p:cBhvr>
                                      <p:tavLst>
                                        <p:tav tm="0">
                                          <p:val>
                                            <p:strVal val="0-#ppt_w/2"/>
                                          </p:val>
                                        </p:tav>
                                        <p:tav tm="100000">
                                          <p:val>
                                            <p:strVal val="#ppt_x"/>
                                          </p:val>
                                        </p:tav>
                                      </p:tavLst>
                                    </p:anim>
                                    <p:anim calcmode="lin" valueType="num">
                                      <p:cBhvr additive="base">
                                        <p:cTn id="8" dur="3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60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300" fill="hold"/>
                                        <p:tgtEl>
                                          <p:spTgt spid="3"/>
                                        </p:tgtEl>
                                        <p:attrNameLst>
                                          <p:attrName>ppt_x</p:attrName>
                                        </p:attrNameLst>
                                      </p:cBhvr>
                                      <p:tavLst>
                                        <p:tav tm="0">
                                          <p:val>
                                            <p:strVal val="0-#ppt_w/2"/>
                                          </p:val>
                                        </p:tav>
                                        <p:tav tm="100000">
                                          <p:val>
                                            <p:strVal val="#ppt_x"/>
                                          </p:val>
                                        </p:tav>
                                      </p:tavLst>
                                    </p:anim>
                                    <p:anim calcmode="lin" valueType="num">
                                      <p:cBhvr additive="base">
                                        <p:cTn id="12" dur="300" fill="hold"/>
                                        <p:tgtEl>
                                          <p:spTgt spid="3"/>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60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300" fill="hold"/>
                                        <p:tgtEl>
                                          <p:spTgt spid="6"/>
                                        </p:tgtEl>
                                        <p:attrNameLst>
                                          <p:attrName>ppt_x</p:attrName>
                                        </p:attrNameLst>
                                      </p:cBhvr>
                                      <p:tavLst>
                                        <p:tav tm="0">
                                          <p:val>
                                            <p:strVal val="0-#ppt_w/2"/>
                                          </p:val>
                                        </p:tav>
                                        <p:tav tm="100000">
                                          <p:val>
                                            <p:strVal val="#ppt_x"/>
                                          </p:val>
                                        </p:tav>
                                      </p:tavLst>
                                    </p:anim>
                                    <p:anim calcmode="lin" valueType="num">
                                      <p:cBhvr additive="base">
                                        <p:cTn id="16" dur="3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
          <p:cNvSpPr txBox="1">
            <a:spLocks noChangeArrowheads="1"/>
          </p:cNvSpPr>
          <p:nvPr/>
        </p:nvSpPr>
        <p:spPr>
          <a:xfrm>
            <a:off x="971550" y="918845"/>
            <a:ext cx="3060065" cy="431800"/>
          </a:xfrm>
          <a:prstGeom prst="rect">
            <a:avLst/>
          </a:prstGeom>
          <a:effectLst>
            <a:outerShdw blurRad="50800" dist="38100" dir="5400000" sx="38000" sy="38000" algn="t" rotWithShape="0">
              <a:prstClr val="black">
                <a:alpha val="40000"/>
              </a:prstClr>
            </a:outerShdw>
          </a:effectLst>
        </p:spPr>
        <p:txBody>
          <a:bodyPr/>
          <a:lstStyle>
            <a:lvl1pPr>
              <a:spcBef>
                <a:spcPct val="0"/>
              </a:spcBef>
              <a:buNone/>
              <a:defRPr sz="6000">
                <a:solidFill>
                  <a:srgbClr val="004294"/>
                </a:solidFill>
                <a:latin typeface="方正大黑简体" panose="02010601030101010101" pitchFamily="65" charset="-122"/>
                <a:ea typeface="方正大黑简体" panose="02010601030101010101" pitchFamily="65" charset="-122"/>
                <a:cs typeface="+mj-cs"/>
              </a:defRPr>
            </a:lvl1pPr>
          </a:lstStyle>
          <a:p>
            <a:pPr eaLnBrk="1" fontAlgn="auto" hangingPunct="1">
              <a:spcAft>
                <a:spcPts val="0"/>
              </a:spcAft>
              <a:defRPr/>
            </a:pPr>
            <a:r>
              <a:rPr lang="zh-CN" altLang="en-US" sz="1800" dirty="0">
                <a:solidFill>
                  <a:schemeClr val="bg1">
                    <a:lumMod val="50000"/>
                  </a:schemeClr>
                </a:solidFill>
                <a:latin typeface="黑体" panose="02010609060101010101" charset="-122"/>
                <a:ea typeface="黑体" panose="02010609060101010101" charset="-122"/>
              </a:rPr>
              <a:t>结论</a:t>
            </a:r>
          </a:p>
        </p:txBody>
      </p:sp>
      <p:grpSp>
        <p:nvGrpSpPr>
          <p:cNvPr id="31" name="组合 30"/>
          <p:cNvGrpSpPr/>
          <p:nvPr/>
        </p:nvGrpSpPr>
        <p:grpSpPr bwMode="auto">
          <a:xfrm>
            <a:off x="611188" y="990600"/>
            <a:ext cx="360362" cy="288925"/>
            <a:chOff x="611560" y="990749"/>
            <a:chExt cx="360040" cy="288032"/>
          </a:xfrm>
        </p:grpSpPr>
        <p:sp>
          <p:nvSpPr>
            <p:cNvPr id="32" name="燕尾形 31"/>
            <p:cNvSpPr/>
            <p:nvPr/>
          </p:nvSpPr>
          <p:spPr>
            <a:xfrm>
              <a:off x="755893" y="990749"/>
              <a:ext cx="215707" cy="288032"/>
            </a:xfrm>
            <a:prstGeom prst="chevron">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solidFill>
              </a:endParaRPr>
            </a:p>
          </p:txBody>
        </p:sp>
        <p:sp>
          <p:nvSpPr>
            <p:cNvPr id="33" name="燕尾形 32"/>
            <p:cNvSpPr/>
            <p:nvPr/>
          </p:nvSpPr>
          <p:spPr>
            <a:xfrm>
              <a:off x="611560" y="990749"/>
              <a:ext cx="215707" cy="288032"/>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solidFill>
              </a:endParaRPr>
            </a:p>
          </p:txBody>
        </p:sp>
      </p:grpSp>
      <p:sp>
        <p:nvSpPr>
          <p:cNvPr id="4" name="文本框 3"/>
          <p:cNvSpPr txBox="1"/>
          <p:nvPr/>
        </p:nvSpPr>
        <p:spPr>
          <a:xfrm>
            <a:off x="611505" y="1971675"/>
            <a:ext cx="7811135" cy="2306955"/>
          </a:xfrm>
          <a:prstGeom prst="rect">
            <a:avLst/>
          </a:prstGeom>
          <a:noFill/>
        </p:spPr>
        <p:txBody>
          <a:bodyPr wrap="square" rtlCol="0">
            <a:spAutoFit/>
          </a:bodyPr>
          <a:lstStyle/>
          <a:p>
            <a:pPr algn="l"/>
            <a:r>
              <a:rPr>
                <a:latin typeface="幼圆" panose="02010509060101010101" charset="-122"/>
                <a:ea typeface="幼圆" panose="02010509060101010101" charset="-122"/>
                <a:cs typeface="幼圆" panose="02010509060101010101" charset="-122"/>
              </a:rPr>
              <a:t>本实验的结果表明，提供外在奖励在很大程度上对朋友请求有积极的影响。首先，大额货币奖励和大额非货币奖励都大大提高了回复率。</a:t>
            </a:r>
          </a:p>
          <a:p>
            <a:pPr algn="l"/>
            <a:r>
              <a:rPr>
                <a:latin typeface="幼圆" panose="02010509060101010101" charset="-122"/>
                <a:ea typeface="幼圆" panose="02010509060101010101" charset="-122"/>
                <a:cs typeface="幼圆" panose="02010509060101010101" charset="-122"/>
              </a:rPr>
              <a:t>其次，外在奖励似乎不会损害请求者与朋友的关系强度。请求者更喜欢他们的朋友，无论他们是否得到了回报。</a:t>
            </a:r>
          </a:p>
          <a:p>
            <a:pPr algn="l"/>
            <a:r>
              <a:rPr>
                <a:latin typeface="幼圆" panose="02010509060101010101" charset="-122"/>
                <a:ea typeface="幼圆" panose="02010509060101010101" charset="-122"/>
                <a:cs typeface="幼圆" panose="02010509060101010101" charset="-122"/>
              </a:rPr>
              <a:t>此外，外在奖励允许请求者以一种非威胁性的方式解释为什么一些朋友不帮助他们:他们把帮助的失败归因于奖励不足，而不是糟糕的关系。</a:t>
            </a:r>
          </a:p>
          <a:p>
            <a:pPr algn="l"/>
            <a:r>
              <a:rPr>
                <a:latin typeface="幼圆" panose="02010509060101010101" charset="-122"/>
                <a:ea typeface="幼圆" panose="02010509060101010101" charset="-122"/>
                <a:cs typeface="幼圆" panose="02010509060101010101" charset="-122"/>
              </a:rPr>
              <a:t>这些结果为朋友们在网上寻求帮助的策略提供了新的理论视角，并为设计新的朋友请求系统提供了现实意义。</a:t>
            </a:r>
          </a:p>
        </p:txBody>
      </p:sp>
      <p:pic>
        <p:nvPicPr>
          <p:cNvPr id="13" name="图片 12"/>
          <p:cNvPicPr>
            <a:picLocks noChangeAspect="1"/>
          </p:cNvPicPr>
          <p:nvPr/>
        </p:nvPicPr>
        <p:blipFill>
          <a:blip r:embed="rId3"/>
          <a:stretch>
            <a:fillRect/>
          </a:stretch>
        </p:blipFill>
        <p:spPr>
          <a:xfrm>
            <a:off x="6501130" y="180340"/>
            <a:ext cx="2240280" cy="3238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400"/>
                                  </p:stCondLst>
                                  <p:childTnLst>
                                    <p:set>
                                      <p:cBhvr>
                                        <p:cTn id="6" dur="1" fill="hold">
                                          <p:stCondLst>
                                            <p:cond delay="0"/>
                                          </p:stCondLst>
                                        </p:cTn>
                                        <p:tgtEl>
                                          <p:spTgt spid="30"/>
                                        </p:tgtEl>
                                        <p:attrNameLst>
                                          <p:attrName>style.visibility</p:attrName>
                                        </p:attrNameLst>
                                      </p:cBhvr>
                                      <p:to>
                                        <p:strVal val="visible"/>
                                      </p:to>
                                    </p:set>
                                    <p:anim calcmode="lin" valueType="num">
                                      <p:cBhvr additive="base">
                                        <p:cTn id="7" dur="300" fill="hold"/>
                                        <p:tgtEl>
                                          <p:spTgt spid="30"/>
                                        </p:tgtEl>
                                        <p:attrNameLst>
                                          <p:attrName>ppt_x</p:attrName>
                                        </p:attrNameLst>
                                      </p:cBhvr>
                                      <p:tavLst>
                                        <p:tav tm="0">
                                          <p:val>
                                            <p:strVal val="0-#ppt_w/2"/>
                                          </p:val>
                                        </p:tav>
                                        <p:tav tm="100000">
                                          <p:val>
                                            <p:strVal val="#ppt_x"/>
                                          </p:val>
                                        </p:tav>
                                      </p:tavLst>
                                    </p:anim>
                                    <p:anim calcmode="lin" valueType="num">
                                      <p:cBhvr additive="base">
                                        <p:cTn id="8" dur="300" fill="hold"/>
                                        <p:tgtEl>
                                          <p:spTgt spid="30"/>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600"/>
                                  </p:stCondLst>
                                  <p:childTnLst>
                                    <p:set>
                                      <p:cBhvr>
                                        <p:cTn id="10" dur="1" fill="hold">
                                          <p:stCondLst>
                                            <p:cond delay="0"/>
                                          </p:stCondLst>
                                        </p:cTn>
                                        <p:tgtEl>
                                          <p:spTgt spid="31"/>
                                        </p:tgtEl>
                                        <p:attrNameLst>
                                          <p:attrName>style.visibility</p:attrName>
                                        </p:attrNameLst>
                                      </p:cBhvr>
                                      <p:to>
                                        <p:strVal val="visible"/>
                                      </p:to>
                                    </p:set>
                                    <p:anim calcmode="lin" valueType="num">
                                      <p:cBhvr additive="base">
                                        <p:cTn id="11" dur="300" fill="hold"/>
                                        <p:tgtEl>
                                          <p:spTgt spid="31"/>
                                        </p:tgtEl>
                                        <p:attrNameLst>
                                          <p:attrName>ppt_x</p:attrName>
                                        </p:attrNameLst>
                                      </p:cBhvr>
                                      <p:tavLst>
                                        <p:tav tm="0">
                                          <p:val>
                                            <p:strVal val="0-#ppt_w/2"/>
                                          </p:val>
                                        </p:tav>
                                        <p:tav tm="100000">
                                          <p:val>
                                            <p:strVal val="#ppt_x"/>
                                          </p:val>
                                        </p:tav>
                                      </p:tavLst>
                                    </p:anim>
                                    <p:anim calcmode="lin" valueType="num">
                                      <p:cBhvr additive="base">
                                        <p:cTn id="12" dur="300" fill="hold"/>
                                        <p:tgtEl>
                                          <p:spTgt spid="31"/>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
          <p:cNvSpPr txBox="1">
            <a:spLocks noChangeArrowheads="1"/>
          </p:cNvSpPr>
          <p:nvPr/>
        </p:nvSpPr>
        <p:spPr>
          <a:xfrm>
            <a:off x="971550" y="918845"/>
            <a:ext cx="3060065" cy="431800"/>
          </a:xfrm>
          <a:prstGeom prst="rect">
            <a:avLst/>
          </a:prstGeom>
          <a:effectLst>
            <a:outerShdw blurRad="50800" dist="38100" dir="5400000" sx="38000" sy="38000" algn="t" rotWithShape="0">
              <a:prstClr val="black">
                <a:alpha val="40000"/>
              </a:prstClr>
            </a:outerShdw>
          </a:effectLst>
        </p:spPr>
        <p:txBody>
          <a:bodyPr/>
          <a:lstStyle>
            <a:lvl1pPr>
              <a:spcBef>
                <a:spcPct val="0"/>
              </a:spcBef>
              <a:buNone/>
              <a:defRPr sz="6000">
                <a:solidFill>
                  <a:srgbClr val="004294"/>
                </a:solidFill>
                <a:latin typeface="方正大黑简体" panose="02010601030101010101" pitchFamily="65" charset="-122"/>
                <a:ea typeface="方正大黑简体" panose="02010601030101010101" pitchFamily="65" charset="-122"/>
                <a:cs typeface="+mj-cs"/>
              </a:defRPr>
            </a:lvl1pPr>
          </a:lstStyle>
          <a:p>
            <a:pPr eaLnBrk="1" fontAlgn="auto" hangingPunct="1">
              <a:spcAft>
                <a:spcPts val="0"/>
              </a:spcAft>
              <a:defRPr/>
            </a:pPr>
            <a:r>
              <a:rPr lang="zh-CN" altLang="en-US" sz="1800" dirty="0">
                <a:solidFill>
                  <a:schemeClr val="bg1">
                    <a:lumMod val="50000"/>
                  </a:schemeClr>
                </a:solidFill>
                <a:latin typeface="黑体" panose="02010609060101010101" charset="-122"/>
                <a:ea typeface="黑体" panose="02010609060101010101" charset="-122"/>
              </a:rPr>
              <a:t>结论</a:t>
            </a:r>
          </a:p>
        </p:txBody>
      </p:sp>
      <p:grpSp>
        <p:nvGrpSpPr>
          <p:cNvPr id="31" name="组合 30"/>
          <p:cNvGrpSpPr/>
          <p:nvPr/>
        </p:nvGrpSpPr>
        <p:grpSpPr bwMode="auto">
          <a:xfrm>
            <a:off x="611188" y="990600"/>
            <a:ext cx="360362" cy="288925"/>
            <a:chOff x="611560" y="990749"/>
            <a:chExt cx="360040" cy="288032"/>
          </a:xfrm>
        </p:grpSpPr>
        <p:sp>
          <p:nvSpPr>
            <p:cNvPr id="32" name="燕尾形 31"/>
            <p:cNvSpPr/>
            <p:nvPr/>
          </p:nvSpPr>
          <p:spPr>
            <a:xfrm>
              <a:off x="755893" y="990749"/>
              <a:ext cx="215707" cy="288032"/>
            </a:xfrm>
            <a:prstGeom prst="chevron">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solidFill>
              </a:endParaRPr>
            </a:p>
          </p:txBody>
        </p:sp>
        <p:sp>
          <p:nvSpPr>
            <p:cNvPr id="33" name="燕尾形 32"/>
            <p:cNvSpPr/>
            <p:nvPr/>
          </p:nvSpPr>
          <p:spPr>
            <a:xfrm>
              <a:off x="611560" y="990749"/>
              <a:ext cx="215707" cy="288032"/>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solidFill>
              </a:endParaRPr>
            </a:p>
          </p:txBody>
        </p:sp>
      </p:grpSp>
      <p:sp>
        <p:nvSpPr>
          <p:cNvPr id="4" name="文本框 3"/>
          <p:cNvSpPr txBox="1"/>
          <p:nvPr/>
        </p:nvSpPr>
        <p:spPr>
          <a:xfrm>
            <a:off x="611505" y="2159000"/>
            <a:ext cx="7811135" cy="1753235"/>
          </a:xfrm>
          <a:prstGeom prst="rect">
            <a:avLst/>
          </a:prstGeom>
          <a:noFill/>
        </p:spPr>
        <p:txBody>
          <a:bodyPr wrap="square" rtlCol="0">
            <a:spAutoFit/>
          </a:bodyPr>
          <a:lstStyle/>
          <a:p>
            <a:pPr algn="l"/>
            <a:r>
              <a:rPr>
                <a:latin typeface="幼圆" panose="02010509060101010101" charset="-122"/>
                <a:ea typeface="幼圆" panose="02010509060101010101" charset="-122"/>
                <a:cs typeface="幼圆" panose="02010509060101010101" charset="-122"/>
              </a:rPr>
              <a:t>通过随机对照实验，我们研究了人们对提供外部奖励的交友请求的回应。在这样做的过程中，我们提供了一个具体的证据，证明了覆盖在社交网站上的朋友请求的市场价值。我们的研究结果表明，外部奖励会在不破坏朋友关系的情况下提高回复率。此外，外部奖励的存在可以让请求者解释他们的朋友没有回应，反过来，帮助请求者保持他们与没有回应的朋友之间的关系。</a:t>
            </a:r>
          </a:p>
          <a:p>
            <a:pPr algn="l"/>
            <a:endParaRPr>
              <a:latin typeface="幼圆" panose="02010509060101010101" charset="-122"/>
              <a:ea typeface="幼圆" panose="02010509060101010101" charset="-122"/>
              <a:cs typeface="幼圆" panose="02010509060101010101" charset="-122"/>
            </a:endParaRPr>
          </a:p>
        </p:txBody>
      </p:sp>
      <p:pic>
        <p:nvPicPr>
          <p:cNvPr id="13" name="图片 12"/>
          <p:cNvPicPr>
            <a:picLocks noChangeAspect="1"/>
          </p:cNvPicPr>
          <p:nvPr/>
        </p:nvPicPr>
        <p:blipFill>
          <a:blip r:embed="rId3"/>
          <a:stretch>
            <a:fillRect/>
          </a:stretch>
        </p:blipFill>
        <p:spPr>
          <a:xfrm>
            <a:off x="6501130" y="180340"/>
            <a:ext cx="2240280" cy="3238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400"/>
                                  </p:stCondLst>
                                  <p:childTnLst>
                                    <p:set>
                                      <p:cBhvr>
                                        <p:cTn id="6" dur="1" fill="hold">
                                          <p:stCondLst>
                                            <p:cond delay="0"/>
                                          </p:stCondLst>
                                        </p:cTn>
                                        <p:tgtEl>
                                          <p:spTgt spid="30"/>
                                        </p:tgtEl>
                                        <p:attrNameLst>
                                          <p:attrName>style.visibility</p:attrName>
                                        </p:attrNameLst>
                                      </p:cBhvr>
                                      <p:to>
                                        <p:strVal val="visible"/>
                                      </p:to>
                                    </p:set>
                                    <p:anim calcmode="lin" valueType="num">
                                      <p:cBhvr additive="base">
                                        <p:cTn id="7" dur="300" fill="hold"/>
                                        <p:tgtEl>
                                          <p:spTgt spid="30"/>
                                        </p:tgtEl>
                                        <p:attrNameLst>
                                          <p:attrName>ppt_x</p:attrName>
                                        </p:attrNameLst>
                                      </p:cBhvr>
                                      <p:tavLst>
                                        <p:tav tm="0">
                                          <p:val>
                                            <p:strVal val="0-#ppt_w/2"/>
                                          </p:val>
                                        </p:tav>
                                        <p:tav tm="100000">
                                          <p:val>
                                            <p:strVal val="#ppt_x"/>
                                          </p:val>
                                        </p:tav>
                                      </p:tavLst>
                                    </p:anim>
                                    <p:anim calcmode="lin" valueType="num">
                                      <p:cBhvr additive="base">
                                        <p:cTn id="8" dur="300" fill="hold"/>
                                        <p:tgtEl>
                                          <p:spTgt spid="30"/>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600"/>
                                  </p:stCondLst>
                                  <p:childTnLst>
                                    <p:set>
                                      <p:cBhvr>
                                        <p:cTn id="10" dur="1" fill="hold">
                                          <p:stCondLst>
                                            <p:cond delay="0"/>
                                          </p:stCondLst>
                                        </p:cTn>
                                        <p:tgtEl>
                                          <p:spTgt spid="31"/>
                                        </p:tgtEl>
                                        <p:attrNameLst>
                                          <p:attrName>style.visibility</p:attrName>
                                        </p:attrNameLst>
                                      </p:cBhvr>
                                      <p:to>
                                        <p:strVal val="visible"/>
                                      </p:to>
                                    </p:set>
                                    <p:anim calcmode="lin" valueType="num">
                                      <p:cBhvr additive="base">
                                        <p:cTn id="11" dur="300" fill="hold"/>
                                        <p:tgtEl>
                                          <p:spTgt spid="31"/>
                                        </p:tgtEl>
                                        <p:attrNameLst>
                                          <p:attrName>ppt_x</p:attrName>
                                        </p:attrNameLst>
                                      </p:cBhvr>
                                      <p:tavLst>
                                        <p:tav tm="0">
                                          <p:val>
                                            <p:strVal val="0-#ppt_w/2"/>
                                          </p:val>
                                        </p:tav>
                                        <p:tav tm="100000">
                                          <p:val>
                                            <p:strVal val="#ppt_x"/>
                                          </p:val>
                                        </p:tav>
                                      </p:tavLst>
                                    </p:anim>
                                    <p:anim calcmode="lin" valueType="num">
                                      <p:cBhvr additive="base">
                                        <p:cTn id="12" dur="300" fill="hold"/>
                                        <p:tgtEl>
                                          <p:spTgt spid="31"/>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
          <p:cNvSpPr txBox="1">
            <a:spLocks noChangeArrowheads="1"/>
          </p:cNvSpPr>
          <p:nvPr/>
        </p:nvSpPr>
        <p:spPr>
          <a:xfrm>
            <a:off x="971550" y="918845"/>
            <a:ext cx="3060065" cy="431800"/>
          </a:xfrm>
          <a:prstGeom prst="rect">
            <a:avLst/>
          </a:prstGeom>
          <a:effectLst>
            <a:outerShdw blurRad="50800" dist="38100" dir="5400000" sx="38000" sy="38000" algn="t" rotWithShape="0">
              <a:prstClr val="black">
                <a:alpha val="40000"/>
              </a:prstClr>
            </a:outerShdw>
          </a:effectLst>
        </p:spPr>
        <p:txBody>
          <a:bodyPr/>
          <a:lstStyle>
            <a:lvl1pPr>
              <a:spcBef>
                <a:spcPct val="0"/>
              </a:spcBef>
              <a:buNone/>
              <a:defRPr sz="6000">
                <a:solidFill>
                  <a:srgbClr val="004294"/>
                </a:solidFill>
                <a:latin typeface="方正大黑简体" panose="02010601030101010101" pitchFamily="65" charset="-122"/>
                <a:ea typeface="方正大黑简体" panose="02010601030101010101" pitchFamily="65" charset="-122"/>
                <a:cs typeface="+mj-cs"/>
              </a:defRPr>
            </a:lvl1pPr>
          </a:lstStyle>
          <a:p>
            <a:pPr eaLnBrk="1" fontAlgn="auto" hangingPunct="1">
              <a:spcAft>
                <a:spcPts val="0"/>
              </a:spcAft>
              <a:defRPr/>
            </a:pPr>
            <a:r>
              <a:rPr lang="zh-CN" altLang="en-US" sz="1800" dirty="0">
                <a:solidFill>
                  <a:schemeClr val="bg1">
                    <a:lumMod val="50000"/>
                  </a:schemeClr>
                </a:solidFill>
                <a:latin typeface="黑体" panose="02010609060101010101" charset="-122"/>
                <a:ea typeface="黑体" panose="02010609060101010101" charset="-122"/>
              </a:rPr>
              <a:t>结论</a:t>
            </a:r>
          </a:p>
        </p:txBody>
      </p:sp>
      <p:grpSp>
        <p:nvGrpSpPr>
          <p:cNvPr id="31" name="组合 30"/>
          <p:cNvGrpSpPr/>
          <p:nvPr/>
        </p:nvGrpSpPr>
        <p:grpSpPr bwMode="auto">
          <a:xfrm>
            <a:off x="611188" y="990600"/>
            <a:ext cx="360362" cy="288925"/>
            <a:chOff x="611560" y="990749"/>
            <a:chExt cx="360040" cy="288032"/>
          </a:xfrm>
        </p:grpSpPr>
        <p:sp>
          <p:nvSpPr>
            <p:cNvPr id="32" name="燕尾形 31"/>
            <p:cNvSpPr/>
            <p:nvPr/>
          </p:nvSpPr>
          <p:spPr>
            <a:xfrm>
              <a:off x="755893" y="990749"/>
              <a:ext cx="215707" cy="288032"/>
            </a:xfrm>
            <a:prstGeom prst="chevron">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solidFill>
              </a:endParaRPr>
            </a:p>
          </p:txBody>
        </p:sp>
        <p:sp>
          <p:nvSpPr>
            <p:cNvPr id="33" name="燕尾形 32"/>
            <p:cNvSpPr/>
            <p:nvPr/>
          </p:nvSpPr>
          <p:spPr>
            <a:xfrm>
              <a:off x="611560" y="990749"/>
              <a:ext cx="215707" cy="288032"/>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solidFill>
              </a:endParaRPr>
            </a:p>
          </p:txBody>
        </p:sp>
      </p:grpSp>
      <p:sp>
        <p:nvSpPr>
          <p:cNvPr id="4" name="文本框 3"/>
          <p:cNvSpPr txBox="1"/>
          <p:nvPr/>
        </p:nvSpPr>
        <p:spPr>
          <a:xfrm>
            <a:off x="611505" y="1668145"/>
            <a:ext cx="7811135" cy="3138170"/>
          </a:xfrm>
          <a:prstGeom prst="rect">
            <a:avLst/>
          </a:prstGeom>
          <a:noFill/>
        </p:spPr>
        <p:txBody>
          <a:bodyPr wrap="square" rtlCol="0">
            <a:spAutoFit/>
          </a:bodyPr>
          <a:lstStyle/>
          <a:p>
            <a:pPr algn="l"/>
            <a:r>
              <a:rPr>
                <a:latin typeface="幼圆" panose="02010509060101010101" charset="-122"/>
                <a:ea typeface="幼圆" panose="02010509060101010101" charset="-122"/>
                <a:cs typeface="幼圆" panose="02010509060101010101" charset="-122"/>
              </a:rPr>
              <a:t>与Heyman 和Ariely[21]的类似实验相比，本实验没有发现金钱奖励和非金钱奖励在回应率上的差异。一种可能的解释是，描述M&amp;M包装袋(1.6盎司和19.2盎司)的数字重量信息也调用了面向过渡的货币市场模式，就像1美元和5美元礼品卡所做的那样。另一个可能的原因是我们的参与者计算出了M&amp;M袋的货币价值。事实上，我们没有送真正的M&amp;M糖果袋，而是给回应者增送了亚马逊的M&amp;M礼品卡。虽然这些亚马逊礼品卡附带一个默认产品，但人们可以拒绝它，并用该卡购买其他产品。这样，M&amp;M奖励的礼品卡就和1美元或5美元的标准礼品卡一样有效。在设计这个非金钱奖励时，我们希望人们在完成任务后才会知道m&amp;m巧克力豆的现金价值。虽然我们没有直接的证据证明这一点，但有可能参与相同任务的朋友们会互相交流糖果的价值，把礼物变成明确的支付。</a:t>
            </a:r>
          </a:p>
        </p:txBody>
      </p:sp>
      <p:pic>
        <p:nvPicPr>
          <p:cNvPr id="13" name="图片 12"/>
          <p:cNvPicPr>
            <a:picLocks noChangeAspect="1"/>
          </p:cNvPicPr>
          <p:nvPr/>
        </p:nvPicPr>
        <p:blipFill>
          <a:blip r:embed="rId3"/>
          <a:stretch>
            <a:fillRect/>
          </a:stretch>
        </p:blipFill>
        <p:spPr>
          <a:xfrm>
            <a:off x="6501130" y="180340"/>
            <a:ext cx="2240280" cy="3238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400"/>
                                  </p:stCondLst>
                                  <p:childTnLst>
                                    <p:set>
                                      <p:cBhvr>
                                        <p:cTn id="6" dur="1" fill="hold">
                                          <p:stCondLst>
                                            <p:cond delay="0"/>
                                          </p:stCondLst>
                                        </p:cTn>
                                        <p:tgtEl>
                                          <p:spTgt spid="30"/>
                                        </p:tgtEl>
                                        <p:attrNameLst>
                                          <p:attrName>style.visibility</p:attrName>
                                        </p:attrNameLst>
                                      </p:cBhvr>
                                      <p:to>
                                        <p:strVal val="visible"/>
                                      </p:to>
                                    </p:set>
                                    <p:anim calcmode="lin" valueType="num">
                                      <p:cBhvr additive="base">
                                        <p:cTn id="7" dur="300" fill="hold"/>
                                        <p:tgtEl>
                                          <p:spTgt spid="30"/>
                                        </p:tgtEl>
                                        <p:attrNameLst>
                                          <p:attrName>ppt_x</p:attrName>
                                        </p:attrNameLst>
                                      </p:cBhvr>
                                      <p:tavLst>
                                        <p:tav tm="0">
                                          <p:val>
                                            <p:strVal val="0-#ppt_w/2"/>
                                          </p:val>
                                        </p:tav>
                                        <p:tav tm="100000">
                                          <p:val>
                                            <p:strVal val="#ppt_x"/>
                                          </p:val>
                                        </p:tav>
                                      </p:tavLst>
                                    </p:anim>
                                    <p:anim calcmode="lin" valueType="num">
                                      <p:cBhvr additive="base">
                                        <p:cTn id="8" dur="300" fill="hold"/>
                                        <p:tgtEl>
                                          <p:spTgt spid="30"/>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600"/>
                                  </p:stCondLst>
                                  <p:childTnLst>
                                    <p:set>
                                      <p:cBhvr>
                                        <p:cTn id="10" dur="1" fill="hold">
                                          <p:stCondLst>
                                            <p:cond delay="0"/>
                                          </p:stCondLst>
                                        </p:cTn>
                                        <p:tgtEl>
                                          <p:spTgt spid="31"/>
                                        </p:tgtEl>
                                        <p:attrNameLst>
                                          <p:attrName>style.visibility</p:attrName>
                                        </p:attrNameLst>
                                      </p:cBhvr>
                                      <p:to>
                                        <p:strVal val="visible"/>
                                      </p:to>
                                    </p:set>
                                    <p:anim calcmode="lin" valueType="num">
                                      <p:cBhvr additive="base">
                                        <p:cTn id="11" dur="300" fill="hold"/>
                                        <p:tgtEl>
                                          <p:spTgt spid="31"/>
                                        </p:tgtEl>
                                        <p:attrNameLst>
                                          <p:attrName>ppt_x</p:attrName>
                                        </p:attrNameLst>
                                      </p:cBhvr>
                                      <p:tavLst>
                                        <p:tav tm="0">
                                          <p:val>
                                            <p:strVal val="0-#ppt_w/2"/>
                                          </p:val>
                                        </p:tav>
                                        <p:tav tm="100000">
                                          <p:val>
                                            <p:strVal val="#ppt_x"/>
                                          </p:val>
                                        </p:tav>
                                      </p:tavLst>
                                    </p:anim>
                                    <p:anim calcmode="lin" valueType="num">
                                      <p:cBhvr additive="base">
                                        <p:cTn id="12" dur="300" fill="hold"/>
                                        <p:tgtEl>
                                          <p:spTgt spid="31"/>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
          <p:cNvSpPr txBox="1">
            <a:spLocks noChangeArrowheads="1"/>
          </p:cNvSpPr>
          <p:nvPr/>
        </p:nvSpPr>
        <p:spPr>
          <a:xfrm>
            <a:off x="971550" y="918845"/>
            <a:ext cx="3060065" cy="431800"/>
          </a:xfrm>
          <a:prstGeom prst="rect">
            <a:avLst/>
          </a:prstGeom>
          <a:effectLst>
            <a:outerShdw blurRad="50800" dist="38100" dir="5400000" sx="38000" sy="38000" algn="t" rotWithShape="0">
              <a:prstClr val="black">
                <a:alpha val="40000"/>
              </a:prstClr>
            </a:outerShdw>
          </a:effectLst>
        </p:spPr>
        <p:txBody>
          <a:bodyPr/>
          <a:lstStyle>
            <a:lvl1pPr>
              <a:spcBef>
                <a:spcPct val="0"/>
              </a:spcBef>
              <a:buNone/>
              <a:defRPr sz="6000">
                <a:solidFill>
                  <a:srgbClr val="004294"/>
                </a:solidFill>
                <a:latin typeface="方正大黑简体" panose="02010601030101010101" pitchFamily="65" charset="-122"/>
                <a:ea typeface="方正大黑简体" panose="02010601030101010101" pitchFamily="65" charset="-122"/>
                <a:cs typeface="+mj-cs"/>
              </a:defRPr>
            </a:lvl1pPr>
          </a:lstStyle>
          <a:p>
            <a:pPr eaLnBrk="1" fontAlgn="auto" hangingPunct="1">
              <a:spcAft>
                <a:spcPts val="0"/>
              </a:spcAft>
              <a:defRPr/>
            </a:pPr>
            <a:r>
              <a:rPr lang="zh-CN" altLang="en-US" sz="1800" dirty="0">
                <a:solidFill>
                  <a:schemeClr val="bg1">
                    <a:lumMod val="50000"/>
                  </a:schemeClr>
                </a:solidFill>
                <a:latin typeface="黑体" panose="02010609060101010101" charset="-122"/>
                <a:ea typeface="黑体" panose="02010609060101010101" charset="-122"/>
              </a:rPr>
              <a:t>结论</a:t>
            </a:r>
          </a:p>
        </p:txBody>
      </p:sp>
      <p:grpSp>
        <p:nvGrpSpPr>
          <p:cNvPr id="31" name="组合 30"/>
          <p:cNvGrpSpPr/>
          <p:nvPr/>
        </p:nvGrpSpPr>
        <p:grpSpPr bwMode="auto">
          <a:xfrm>
            <a:off x="611188" y="990600"/>
            <a:ext cx="360362" cy="288925"/>
            <a:chOff x="611560" y="990749"/>
            <a:chExt cx="360040" cy="288032"/>
          </a:xfrm>
        </p:grpSpPr>
        <p:sp>
          <p:nvSpPr>
            <p:cNvPr id="32" name="燕尾形 31"/>
            <p:cNvSpPr/>
            <p:nvPr/>
          </p:nvSpPr>
          <p:spPr>
            <a:xfrm>
              <a:off x="755893" y="990749"/>
              <a:ext cx="215707" cy="288032"/>
            </a:xfrm>
            <a:prstGeom prst="chevron">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solidFill>
              </a:endParaRPr>
            </a:p>
          </p:txBody>
        </p:sp>
        <p:sp>
          <p:nvSpPr>
            <p:cNvPr id="33" name="燕尾形 32"/>
            <p:cNvSpPr/>
            <p:nvPr/>
          </p:nvSpPr>
          <p:spPr>
            <a:xfrm>
              <a:off x="611560" y="990749"/>
              <a:ext cx="215707" cy="288032"/>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solidFill>
              </a:endParaRPr>
            </a:p>
          </p:txBody>
        </p:sp>
      </p:grpSp>
      <p:sp>
        <p:nvSpPr>
          <p:cNvPr id="4" name="文本框 3"/>
          <p:cNvSpPr txBox="1"/>
          <p:nvPr/>
        </p:nvSpPr>
        <p:spPr>
          <a:xfrm>
            <a:off x="611505" y="1971040"/>
            <a:ext cx="7811135" cy="1753235"/>
          </a:xfrm>
          <a:prstGeom prst="rect">
            <a:avLst/>
          </a:prstGeom>
          <a:noFill/>
        </p:spPr>
        <p:txBody>
          <a:bodyPr wrap="square" rtlCol="0">
            <a:spAutoFit/>
          </a:bodyPr>
          <a:lstStyle/>
          <a:p>
            <a:pPr algn="l"/>
            <a:r>
              <a:rPr>
                <a:latin typeface="幼圆" panose="02010509060101010101" charset="-122"/>
                <a:ea typeface="幼圆" panose="02010509060101010101" charset="-122"/>
                <a:cs typeface="幼圆" panose="02010509060101010101" charset="-122"/>
              </a:rPr>
              <a:t>在实验中，参与者的朋友得到了第三方的报酬（即CMU研究人员）而不是直接来自请求者。我们相信第三方支付者的参与不应该影响我们的假设或结果的解释,因为潜在的机制是基于支付的存在解释了朋友帮助的动机或提供了一个朋友不帮助的理由。总的来说，我们的论文研究了不同类型的外部支付是如何影响回应率和感知关系强度的。因此，无论谁提供付款——请求者自己或第三方，我们的预测都是相同的。</a:t>
            </a:r>
          </a:p>
        </p:txBody>
      </p:sp>
      <p:pic>
        <p:nvPicPr>
          <p:cNvPr id="13" name="图片 12"/>
          <p:cNvPicPr>
            <a:picLocks noChangeAspect="1"/>
          </p:cNvPicPr>
          <p:nvPr/>
        </p:nvPicPr>
        <p:blipFill>
          <a:blip r:embed="rId3"/>
          <a:stretch>
            <a:fillRect/>
          </a:stretch>
        </p:blipFill>
        <p:spPr>
          <a:xfrm>
            <a:off x="6501130" y="180340"/>
            <a:ext cx="2240280" cy="3238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400"/>
                                  </p:stCondLst>
                                  <p:childTnLst>
                                    <p:set>
                                      <p:cBhvr>
                                        <p:cTn id="6" dur="1" fill="hold">
                                          <p:stCondLst>
                                            <p:cond delay="0"/>
                                          </p:stCondLst>
                                        </p:cTn>
                                        <p:tgtEl>
                                          <p:spTgt spid="30"/>
                                        </p:tgtEl>
                                        <p:attrNameLst>
                                          <p:attrName>style.visibility</p:attrName>
                                        </p:attrNameLst>
                                      </p:cBhvr>
                                      <p:to>
                                        <p:strVal val="visible"/>
                                      </p:to>
                                    </p:set>
                                    <p:anim calcmode="lin" valueType="num">
                                      <p:cBhvr additive="base">
                                        <p:cTn id="7" dur="300" fill="hold"/>
                                        <p:tgtEl>
                                          <p:spTgt spid="30"/>
                                        </p:tgtEl>
                                        <p:attrNameLst>
                                          <p:attrName>ppt_x</p:attrName>
                                        </p:attrNameLst>
                                      </p:cBhvr>
                                      <p:tavLst>
                                        <p:tav tm="0">
                                          <p:val>
                                            <p:strVal val="0-#ppt_w/2"/>
                                          </p:val>
                                        </p:tav>
                                        <p:tav tm="100000">
                                          <p:val>
                                            <p:strVal val="#ppt_x"/>
                                          </p:val>
                                        </p:tav>
                                      </p:tavLst>
                                    </p:anim>
                                    <p:anim calcmode="lin" valueType="num">
                                      <p:cBhvr additive="base">
                                        <p:cTn id="8" dur="300" fill="hold"/>
                                        <p:tgtEl>
                                          <p:spTgt spid="30"/>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600"/>
                                  </p:stCondLst>
                                  <p:childTnLst>
                                    <p:set>
                                      <p:cBhvr>
                                        <p:cTn id="10" dur="1" fill="hold">
                                          <p:stCondLst>
                                            <p:cond delay="0"/>
                                          </p:stCondLst>
                                        </p:cTn>
                                        <p:tgtEl>
                                          <p:spTgt spid="31"/>
                                        </p:tgtEl>
                                        <p:attrNameLst>
                                          <p:attrName>style.visibility</p:attrName>
                                        </p:attrNameLst>
                                      </p:cBhvr>
                                      <p:to>
                                        <p:strVal val="visible"/>
                                      </p:to>
                                    </p:set>
                                    <p:anim calcmode="lin" valueType="num">
                                      <p:cBhvr additive="base">
                                        <p:cTn id="11" dur="300" fill="hold"/>
                                        <p:tgtEl>
                                          <p:spTgt spid="31"/>
                                        </p:tgtEl>
                                        <p:attrNameLst>
                                          <p:attrName>ppt_x</p:attrName>
                                        </p:attrNameLst>
                                      </p:cBhvr>
                                      <p:tavLst>
                                        <p:tav tm="0">
                                          <p:val>
                                            <p:strVal val="0-#ppt_w/2"/>
                                          </p:val>
                                        </p:tav>
                                        <p:tav tm="100000">
                                          <p:val>
                                            <p:strVal val="#ppt_x"/>
                                          </p:val>
                                        </p:tav>
                                      </p:tavLst>
                                    </p:anim>
                                    <p:anim calcmode="lin" valueType="num">
                                      <p:cBhvr additive="base">
                                        <p:cTn id="12" dur="300" fill="hold"/>
                                        <p:tgtEl>
                                          <p:spTgt spid="31"/>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
          <p:cNvSpPr txBox="1">
            <a:spLocks noChangeArrowheads="1"/>
          </p:cNvSpPr>
          <p:nvPr/>
        </p:nvSpPr>
        <p:spPr>
          <a:xfrm>
            <a:off x="971550" y="918845"/>
            <a:ext cx="3060065" cy="431800"/>
          </a:xfrm>
          <a:prstGeom prst="rect">
            <a:avLst/>
          </a:prstGeom>
          <a:effectLst>
            <a:outerShdw blurRad="50800" dist="38100" dir="5400000" sx="38000" sy="38000" algn="t" rotWithShape="0">
              <a:prstClr val="black">
                <a:alpha val="40000"/>
              </a:prstClr>
            </a:outerShdw>
          </a:effectLst>
        </p:spPr>
        <p:txBody>
          <a:bodyPr/>
          <a:lstStyle>
            <a:lvl1pPr>
              <a:spcBef>
                <a:spcPct val="0"/>
              </a:spcBef>
              <a:buNone/>
              <a:defRPr sz="6000">
                <a:solidFill>
                  <a:srgbClr val="004294"/>
                </a:solidFill>
                <a:latin typeface="方正大黑简体" panose="02010601030101010101" pitchFamily="65" charset="-122"/>
                <a:ea typeface="方正大黑简体" panose="02010601030101010101" pitchFamily="65" charset="-122"/>
                <a:cs typeface="+mj-cs"/>
              </a:defRPr>
            </a:lvl1pPr>
          </a:lstStyle>
          <a:p>
            <a:pPr eaLnBrk="1" fontAlgn="auto" hangingPunct="1">
              <a:spcAft>
                <a:spcPts val="0"/>
              </a:spcAft>
              <a:defRPr/>
            </a:pPr>
            <a:r>
              <a:rPr lang="zh-CN" altLang="en-US" sz="1800" dirty="0">
                <a:solidFill>
                  <a:schemeClr val="bg1">
                    <a:lumMod val="50000"/>
                  </a:schemeClr>
                </a:solidFill>
                <a:latin typeface="黑体" panose="02010609060101010101" charset="-122"/>
                <a:ea typeface="黑体" panose="02010609060101010101" charset="-122"/>
              </a:rPr>
              <a:t>结论</a:t>
            </a:r>
          </a:p>
        </p:txBody>
      </p:sp>
      <p:grpSp>
        <p:nvGrpSpPr>
          <p:cNvPr id="31" name="组合 30"/>
          <p:cNvGrpSpPr/>
          <p:nvPr/>
        </p:nvGrpSpPr>
        <p:grpSpPr bwMode="auto">
          <a:xfrm>
            <a:off x="611188" y="990600"/>
            <a:ext cx="360362" cy="288925"/>
            <a:chOff x="611560" y="990749"/>
            <a:chExt cx="360040" cy="288032"/>
          </a:xfrm>
        </p:grpSpPr>
        <p:sp>
          <p:nvSpPr>
            <p:cNvPr id="32" name="燕尾形 31"/>
            <p:cNvSpPr/>
            <p:nvPr/>
          </p:nvSpPr>
          <p:spPr>
            <a:xfrm>
              <a:off x="755893" y="990749"/>
              <a:ext cx="215707" cy="288032"/>
            </a:xfrm>
            <a:prstGeom prst="chevron">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solidFill>
              </a:endParaRPr>
            </a:p>
          </p:txBody>
        </p:sp>
        <p:sp>
          <p:nvSpPr>
            <p:cNvPr id="33" name="燕尾形 32"/>
            <p:cNvSpPr/>
            <p:nvPr/>
          </p:nvSpPr>
          <p:spPr>
            <a:xfrm>
              <a:off x="611560" y="990749"/>
              <a:ext cx="215707" cy="288032"/>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solidFill>
              </a:endParaRPr>
            </a:p>
          </p:txBody>
        </p:sp>
      </p:grpSp>
      <p:sp>
        <p:nvSpPr>
          <p:cNvPr id="4" name="文本框 3"/>
          <p:cNvSpPr txBox="1"/>
          <p:nvPr/>
        </p:nvSpPr>
        <p:spPr>
          <a:xfrm>
            <a:off x="611505" y="1971040"/>
            <a:ext cx="7811135" cy="2306955"/>
          </a:xfrm>
          <a:prstGeom prst="rect">
            <a:avLst/>
          </a:prstGeom>
          <a:noFill/>
        </p:spPr>
        <p:txBody>
          <a:bodyPr wrap="square" rtlCol="0">
            <a:spAutoFit/>
          </a:bodyPr>
          <a:lstStyle/>
          <a:p>
            <a:pPr algn="l"/>
            <a:r>
              <a:rPr>
                <a:latin typeface="幼圆" panose="02010509060101010101" charset="-122"/>
                <a:ea typeface="幼圆" panose="02010509060101010101" charset="-122"/>
                <a:cs typeface="幼圆" panose="02010509060101010101" charset="-122"/>
              </a:rPr>
              <a:t>这项研究也有局限性。首先，在研究中，参与者自我选择朋友向他（她）求助，导致他们的朋友样本有偏见，他们与他（她）的关系比一般人更强。研究奖励如何影响不同类型的朋友之间的回应率和关系(例如，亲密朋友和熟人)将是一件有趣的事情。此外，未来的研究可以扩展这项工作，通过研究奖励对扩展的朋友网络的影响（即朋友的朋友)。</a:t>
            </a:r>
          </a:p>
          <a:p>
            <a:pPr algn="l"/>
            <a:r>
              <a:rPr>
                <a:latin typeface="幼圆" panose="02010509060101010101" charset="-122"/>
                <a:ea typeface="幼圆" panose="02010509060101010101" charset="-122"/>
                <a:cs typeface="幼圆" panose="02010509060101010101" charset="-122"/>
              </a:rPr>
              <a:t>第二，在本研究中，我们只从请求者的角度收集了关于关系强度和归因的信息，而没有从回应者的角度收集。未来的工作还应该研究外部奖励的缺失如何影响回应者对请求者关系强度的感知。 </a:t>
            </a:r>
          </a:p>
        </p:txBody>
      </p:sp>
      <p:pic>
        <p:nvPicPr>
          <p:cNvPr id="13" name="图片 12"/>
          <p:cNvPicPr>
            <a:picLocks noChangeAspect="1"/>
          </p:cNvPicPr>
          <p:nvPr/>
        </p:nvPicPr>
        <p:blipFill>
          <a:blip r:embed="rId3"/>
          <a:stretch>
            <a:fillRect/>
          </a:stretch>
        </p:blipFill>
        <p:spPr>
          <a:xfrm>
            <a:off x="6501130" y="180340"/>
            <a:ext cx="2240280" cy="3238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400"/>
                                  </p:stCondLst>
                                  <p:childTnLst>
                                    <p:set>
                                      <p:cBhvr>
                                        <p:cTn id="6" dur="1" fill="hold">
                                          <p:stCondLst>
                                            <p:cond delay="0"/>
                                          </p:stCondLst>
                                        </p:cTn>
                                        <p:tgtEl>
                                          <p:spTgt spid="30"/>
                                        </p:tgtEl>
                                        <p:attrNameLst>
                                          <p:attrName>style.visibility</p:attrName>
                                        </p:attrNameLst>
                                      </p:cBhvr>
                                      <p:to>
                                        <p:strVal val="visible"/>
                                      </p:to>
                                    </p:set>
                                    <p:anim calcmode="lin" valueType="num">
                                      <p:cBhvr additive="base">
                                        <p:cTn id="7" dur="300" fill="hold"/>
                                        <p:tgtEl>
                                          <p:spTgt spid="30"/>
                                        </p:tgtEl>
                                        <p:attrNameLst>
                                          <p:attrName>ppt_x</p:attrName>
                                        </p:attrNameLst>
                                      </p:cBhvr>
                                      <p:tavLst>
                                        <p:tav tm="0">
                                          <p:val>
                                            <p:strVal val="0-#ppt_w/2"/>
                                          </p:val>
                                        </p:tav>
                                        <p:tav tm="100000">
                                          <p:val>
                                            <p:strVal val="#ppt_x"/>
                                          </p:val>
                                        </p:tav>
                                      </p:tavLst>
                                    </p:anim>
                                    <p:anim calcmode="lin" valueType="num">
                                      <p:cBhvr additive="base">
                                        <p:cTn id="8" dur="300" fill="hold"/>
                                        <p:tgtEl>
                                          <p:spTgt spid="30"/>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600"/>
                                  </p:stCondLst>
                                  <p:childTnLst>
                                    <p:set>
                                      <p:cBhvr>
                                        <p:cTn id="10" dur="1" fill="hold">
                                          <p:stCondLst>
                                            <p:cond delay="0"/>
                                          </p:stCondLst>
                                        </p:cTn>
                                        <p:tgtEl>
                                          <p:spTgt spid="31"/>
                                        </p:tgtEl>
                                        <p:attrNameLst>
                                          <p:attrName>style.visibility</p:attrName>
                                        </p:attrNameLst>
                                      </p:cBhvr>
                                      <p:to>
                                        <p:strVal val="visible"/>
                                      </p:to>
                                    </p:set>
                                    <p:anim calcmode="lin" valueType="num">
                                      <p:cBhvr additive="base">
                                        <p:cTn id="11" dur="300" fill="hold"/>
                                        <p:tgtEl>
                                          <p:spTgt spid="31"/>
                                        </p:tgtEl>
                                        <p:attrNameLst>
                                          <p:attrName>ppt_x</p:attrName>
                                        </p:attrNameLst>
                                      </p:cBhvr>
                                      <p:tavLst>
                                        <p:tav tm="0">
                                          <p:val>
                                            <p:strVal val="0-#ppt_w/2"/>
                                          </p:val>
                                        </p:tav>
                                        <p:tav tm="100000">
                                          <p:val>
                                            <p:strVal val="#ppt_x"/>
                                          </p:val>
                                        </p:tav>
                                      </p:tavLst>
                                    </p:anim>
                                    <p:anim calcmode="lin" valueType="num">
                                      <p:cBhvr additive="base">
                                        <p:cTn id="12" dur="300" fill="hold"/>
                                        <p:tgtEl>
                                          <p:spTgt spid="31"/>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
          <p:cNvSpPr txBox="1">
            <a:spLocks noChangeArrowheads="1"/>
          </p:cNvSpPr>
          <p:nvPr/>
        </p:nvSpPr>
        <p:spPr>
          <a:xfrm>
            <a:off x="971550" y="918845"/>
            <a:ext cx="3060065" cy="431800"/>
          </a:xfrm>
          <a:prstGeom prst="rect">
            <a:avLst/>
          </a:prstGeom>
          <a:effectLst>
            <a:outerShdw blurRad="50800" dist="38100" dir="5400000" sx="38000" sy="38000" algn="t" rotWithShape="0">
              <a:prstClr val="black">
                <a:alpha val="40000"/>
              </a:prstClr>
            </a:outerShdw>
          </a:effectLst>
        </p:spPr>
        <p:txBody>
          <a:bodyPr/>
          <a:lstStyle>
            <a:lvl1pPr>
              <a:spcBef>
                <a:spcPct val="0"/>
              </a:spcBef>
              <a:buNone/>
              <a:defRPr sz="6000">
                <a:solidFill>
                  <a:srgbClr val="004294"/>
                </a:solidFill>
                <a:latin typeface="方正大黑简体" panose="02010601030101010101" pitchFamily="65" charset="-122"/>
                <a:ea typeface="方正大黑简体" panose="02010601030101010101" pitchFamily="65" charset="-122"/>
                <a:cs typeface="+mj-cs"/>
              </a:defRPr>
            </a:lvl1pPr>
          </a:lstStyle>
          <a:p>
            <a:pPr eaLnBrk="1" fontAlgn="auto" hangingPunct="1">
              <a:spcAft>
                <a:spcPts val="0"/>
              </a:spcAft>
              <a:defRPr/>
            </a:pPr>
            <a:r>
              <a:rPr lang="zh-CN" altLang="en-US" sz="1800" dirty="0">
                <a:solidFill>
                  <a:schemeClr val="bg1">
                    <a:lumMod val="50000"/>
                  </a:schemeClr>
                </a:solidFill>
                <a:latin typeface="黑体" panose="02010609060101010101" charset="-122"/>
                <a:ea typeface="黑体" panose="02010609060101010101" charset="-122"/>
              </a:rPr>
              <a:t>意义</a:t>
            </a:r>
          </a:p>
        </p:txBody>
      </p:sp>
      <p:grpSp>
        <p:nvGrpSpPr>
          <p:cNvPr id="31" name="组合 30"/>
          <p:cNvGrpSpPr/>
          <p:nvPr/>
        </p:nvGrpSpPr>
        <p:grpSpPr bwMode="auto">
          <a:xfrm>
            <a:off x="611188" y="990600"/>
            <a:ext cx="360362" cy="288925"/>
            <a:chOff x="611560" y="990749"/>
            <a:chExt cx="360040" cy="288032"/>
          </a:xfrm>
        </p:grpSpPr>
        <p:sp>
          <p:nvSpPr>
            <p:cNvPr id="32" name="燕尾形 31"/>
            <p:cNvSpPr/>
            <p:nvPr/>
          </p:nvSpPr>
          <p:spPr>
            <a:xfrm>
              <a:off x="755893" y="990749"/>
              <a:ext cx="215707" cy="288032"/>
            </a:xfrm>
            <a:prstGeom prst="chevron">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solidFill>
              </a:endParaRPr>
            </a:p>
          </p:txBody>
        </p:sp>
        <p:sp>
          <p:nvSpPr>
            <p:cNvPr id="33" name="燕尾形 32"/>
            <p:cNvSpPr/>
            <p:nvPr/>
          </p:nvSpPr>
          <p:spPr>
            <a:xfrm>
              <a:off x="611560" y="990749"/>
              <a:ext cx="215707" cy="288032"/>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solidFill>
              </a:endParaRPr>
            </a:p>
          </p:txBody>
        </p:sp>
      </p:grpSp>
      <p:sp>
        <p:nvSpPr>
          <p:cNvPr id="4" name="文本框 3"/>
          <p:cNvSpPr txBox="1"/>
          <p:nvPr/>
        </p:nvSpPr>
        <p:spPr>
          <a:xfrm>
            <a:off x="611505" y="1971040"/>
            <a:ext cx="7811135" cy="2584450"/>
          </a:xfrm>
          <a:prstGeom prst="rect">
            <a:avLst/>
          </a:prstGeom>
          <a:noFill/>
        </p:spPr>
        <p:txBody>
          <a:bodyPr wrap="square" rtlCol="0">
            <a:spAutoFit/>
          </a:bodyPr>
          <a:lstStyle/>
          <a:p>
            <a:pPr algn="l"/>
            <a:r>
              <a:rPr>
                <a:latin typeface="幼圆" panose="02010509060101010101" charset="-122"/>
                <a:ea typeface="幼圆" panose="02010509060101010101" charset="-122"/>
                <a:cs typeface="幼圆" panose="02010509060101010101" charset="-122"/>
              </a:rPr>
              <a:t>本文为基于社会网络的共享经济服务的设计提供了现实意义。这些服务涉及共享或出售未充分利用的资产，包括实物资产、库存、资本、技能和时间，通常通过在线应用程序进行。共享经济正在形成“大趋势”[44]。信任对于共享经济的成功至关重要，无论是搭车还是租房。基于社交网络的共享服务的优势在于，社交网络在参与者之间产生信任，而无需依赖监管、背景调查或明确的声誉体系。本文认为，在朋友之间的服务交换上叠加外部支付，可以在不损害友谊的情况下，增加完成请求的工作的可能性。事实上，支付不足可以为朋友可能不会提供帮助提供一个理由，外部支付实际上可能会帮助维持关系。</a:t>
            </a:r>
          </a:p>
        </p:txBody>
      </p:sp>
      <p:pic>
        <p:nvPicPr>
          <p:cNvPr id="13" name="图片 12"/>
          <p:cNvPicPr>
            <a:picLocks noChangeAspect="1"/>
          </p:cNvPicPr>
          <p:nvPr/>
        </p:nvPicPr>
        <p:blipFill>
          <a:blip r:embed="rId3"/>
          <a:stretch>
            <a:fillRect/>
          </a:stretch>
        </p:blipFill>
        <p:spPr>
          <a:xfrm>
            <a:off x="6501130" y="180340"/>
            <a:ext cx="2240280" cy="3238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400"/>
                                  </p:stCondLst>
                                  <p:childTnLst>
                                    <p:set>
                                      <p:cBhvr>
                                        <p:cTn id="6" dur="1" fill="hold">
                                          <p:stCondLst>
                                            <p:cond delay="0"/>
                                          </p:stCondLst>
                                        </p:cTn>
                                        <p:tgtEl>
                                          <p:spTgt spid="30"/>
                                        </p:tgtEl>
                                        <p:attrNameLst>
                                          <p:attrName>style.visibility</p:attrName>
                                        </p:attrNameLst>
                                      </p:cBhvr>
                                      <p:to>
                                        <p:strVal val="visible"/>
                                      </p:to>
                                    </p:set>
                                    <p:anim calcmode="lin" valueType="num">
                                      <p:cBhvr additive="base">
                                        <p:cTn id="7" dur="300" fill="hold"/>
                                        <p:tgtEl>
                                          <p:spTgt spid="30"/>
                                        </p:tgtEl>
                                        <p:attrNameLst>
                                          <p:attrName>ppt_x</p:attrName>
                                        </p:attrNameLst>
                                      </p:cBhvr>
                                      <p:tavLst>
                                        <p:tav tm="0">
                                          <p:val>
                                            <p:strVal val="0-#ppt_w/2"/>
                                          </p:val>
                                        </p:tav>
                                        <p:tav tm="100000">
                                          <p:val>
                                            <p:strVal val="#ppt_x"/>
                                          </p:val>
                                        </p:tav>
                                      </p:tavLst>
                                    </p:anim>
                                    <p:anim calcmode="lin" valueType="num">
                                      <p:cBhvr additive="base">
                                        <p:cTn id="8" dur="300" fill="hold"/>
                                        <p:tgtEl>
                                          <p:spTgt spid="30"/>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600"/>
                                  </p:stCondLst>
                                  <p:childTnLst>
                                    <p:set>
                                      <p:cBhvr>
                                        <p:cTn id="10" dur="1" fill="hold">
                                          <p:stCondLst>
                                            <p:cond delay="0"/>
                                          </p:stCondLst>
                                        </p:cTn>
                                        <p:tgtEl>
                                          <p:spTgt spid="31"/>
                                        </p:tgtEl>
                                        <p:attrNameLst>
                                          <p:attrName>style.visibility</p:attrName>
                                        </p:attrNameLst>
                                      </p:cBhvr>
                                      <p:to>
                                        <p:strVal val="visible"/>
                                      </p:to>
                                    </p:set>
                                    <p:anim calcmode="lin" valueType="num">
                                      <p:cBhvr additive="base">
                                        <p:cTn id="11" dur="300" fill="hold"/>
                                        <p:tgtEl>
                                          <p:spTgt spid="31"/>
                                        </p:tgtEl>
                                        <p:attrNameLst>
                                          <p:attrName>ppt_x</p:attrName>
                                        </p:attrNameLst>
                                      </p:cBhvr>
                                      <p:tavLst>
                                        <p:tav tm="0">
                                          <p:val>
                                            <p:strVal val="0-#ppt_w/2"/>
                                          </p:val>
                                        </p:tav>
                                        <p:tav tm="100000">
                                          <p:val>
                                            <p:strVal val="#ppt_x"/>
                                          </p:val>
                                        </p:tav>
                                      </p:tavLst>
                                    </p:anim>
                                    <p:anim calcmode="lin" valueType="num">
                                      <p:cBhvr additive="base">
                                        <p:cTn id="12" dur="300" fill="hold"/>
                                        <p:tgtEl>
                                          <p:spTgt spid="31"/>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p:tgtEl>
                                          <p:spTgt spid="4"/>
                                        </p:tgtEl>
                                        <p:attrNameLst>
                                          <p:attrName>ppt_y</p:attrName>
                                        </p:attrNameLst>
                                      </p:cBhvr>
                                      <p:tavLst>
                                        <p:tav tm="0">
                                          <p:val>
                                            <p:strVal val="#ppt_y+#ppt_h*1.125000"/>
                                          </p:val>
                                        </p:tav>
                                        <p:tav tm="100000">
                                          <p:val>
                                            <p:strVal val="#ppt_y"/>
                                          </p:val>
                                        </p:tav>
                                      </p:tavLst>
                                    </p:anim>
                                    <p:animEffect transition="in" filter="wipe(up)">
                                      <p:cBhvr>
                                        <p:cTn id="1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9" descr="C:\Documents and Settings\ppt\桌面\11111.jpg"/>
          <p:cNvPicPr>
            <a:picLocks noChangeAspect="1" noChangeArrowheads="1"/>
          </p:cNvPicPr>
          <p:nvPr/>
        </p:nvPicPr>
        <p:blipFill>
          <a:blip r:embed="rId2">
            <a:extLst>
              <a:ext uri="{28A0092B-C50C-407E-A947-70E740481C1C}">
                <a14:useLocalDpi xmlns:a14="http://schemas.microsoft.com/office/drawing/2010/main" val="0"/>
              </a:ext>
            </a:extLst>
          </a:blip>
          <a:srcRect l="22513" t="8455" r="5902" b="31671"/>
          <a:stretch>
            <a:fillRect/>
          </a:stretch>
        </p:blipFill>
        <p:spPr bwMode="auto">
          <a:xfrm>
            <a:off x="539750" y="635000"/>
            <a:ext cx="8064500" cy="449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5" name="AutoShape 5"/>
          <p:cNvSpPr>
            <a:spLocks noChangeAspect="1" noChangeArrowheads="1" noTextEdit="1"/>
          </p:cNvSpPr>
          <p:nvPr/>
        </p:nvSpPr>
        <p:spPr bwMode="auto">
          <a:xfrm>
            <a:off x="1393825" y="3878263"/>
            <a:ext cx="7210425" cy="1214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6" name="Freeform 7"/>
          <p:cNvSpPr/>
          <p:nvPr/>
        </p:nvSpPr>
        <p:spPr bwMode="auto">
          <a:xfrm>
            <a:off x="3887788" y="3711575"/>
            <a:ext cx="4716462" cy="336550"/>
          </a:xfrm>
          <a:custGeom>
            <a:avLst/>
            <a:gdLst>
              <a:gd name="T0" fmla="*/ 880 w 1258"/>
              <a:gd name="T1" fmla="*/ 2 h 90"/>
              <a:gd name="T2" fmla="*/ 820 w 1258"/>
              <a:gd name="T3" fmla="*/ 44 h 90"/>
              <a:gd name="T4" fmla="*/ 798 w 1258"/>
              <a:gd name="T5" fmla="*/ 66 h 90"/>
              <a:gd name="T6" fmla="*/ 20 w 1258"/>
              <a:gd name="T7" fmla="*/ 66 h 90"/>
              <a:gd name="T8" fmla="*/ 0 w 1258"/>
              <a:gd name="T9" fmla="*/ 90 h 90"/>
              <a:gd name="T10" fmla="*/ 1258 w 1258"/>
              <a:gd name="T11" fmla="*/ 90 h 90"/>
              <a:gd name="T12" fmla="*/ 1258 w 1258"/>
              <a:gd name="T13" fmla="*/ 2 h 90"/>
              <a:gd name="T14" fmla="*/ 880 w 1258"/>
              <a:gd name="T15" fmla="*/ 2 h 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58" h="90">
                <a:moveTo>
                  <a:pt x="880" y="2"/>
                </a:moveTo>
                <a:cubicBezTo>
                  <a:pt x="880" y="2"/>
                  <a:pt x="848" y="0"/>
                  <a:pt x="820" y="44"/>
                </a:cubicBezTo>
                <a:cubicBezTo>
                  <a:pt x="798" y="66"/>
                  <a:pt x="798" y="66"/>
                  <a:pt x="798" y="66"/>
                </a:cubicBezTo>
                <a:cubicBezTo>
                  <a:pt x="20" y="66"/>
                  <a:pt x="20" y="66"/>
                  <a:pt x="20" y="66"/>
                </a:cubicBezTo>
                <a:cubicBezTo>
                  <a:pt x="0" y="90"/>
                  <a:pt x="0" y="90"/>
                  <a:pt x="0" y="90"/>
                </a:cubicBezTo>
                <a:cubicBezTo>
                  <a:pt x="1258" y="90"/>
                  <a:pt x="1258" y="90"/>
                  <a:pt x="1258" y="90"/>
                </a:cubicBezTo>
                <a:cubicBezTo>
                  <a:pt x="1258" y="2"/>
                  <a:pt x="1258" y="2"/>
                  <a:pt x="1258" y="2"/>
                </a:cubicBezTo>
                <a:lnTo>
                  <a:pt x="880" y="2"/>
                </a:lnTo>
                <a:close/>
              </a:path>
            </a:pathLst>
          </a:custGeom>
          <a:solidFill>
            <a:schemeClr val="accent6">
              <a:lumMod val="75000"/>
            </a:schemeClr>
          </a:solidFill>
          <a:ln>
            <a:noFill/>
          </a:ln>
          <a:effectLst>
            <a:outerShdw blurRad="50800" dist="38100" dir="13500000" algn="br" rotWithShape="0">
              <a:prstClr val="black">
                <a:alpha val="40000"/>
              </a:prstClr>
            </a:outerShdw>
          </a:effectLst>
        </p:spPr>
        <p:txBody>
          <a:bodyPr/>
          <a:lstStyle/>
          <a:p>
            <a:pPr eaLnBrk="1" fontAlgn="auto" hangingPunct="1">
              <a:spcBef>
                <a:spcPts val="0"/>
              </a:spcBef>
              <a:spcAft>
                <a:spcPts val="0"/>
              </a:spcAft>
              <a:defRPr/>
            </a:pPr>
            <a:endParaRPr lang="zh-CN" altLang="en-US">
              <a:solidFill>
                <a:schemeClr val="accent6">
                  <a:lumMod val="75000"/>
                </a:schemeClr>
              </a:solidFill>
              <a:latin typeface="+mn-lt"/>
              <a:ea typeface="+mn-ea"/>
            </a:endParaRPr>
          </a:p>
        </p:txBody>
      </p:sp>
      <p:sp>
        <p:nvSpPr>
          <p:cNvPr id="7" name="Freeform 8"/>
          <p:cNvSpPr/>
          <p:nvPr/>
        </p:nvSpPr>
        <p:spPr bwMode="auto">
          <a:xfrm>
            <a:off x="1390650" y="4044950"/>
            <a:ext cx="7213600" cy="831850"/>
          </a:xfrm>
          <a:custGeom>
            <a:avLst/>
            <a:gdLst>
              <a:gd name="T0" fmla="*/ 4544 w 4544"/>
              <a:gd name="T1" fmla="*/ 0 h 562"/>
              <a:gd name="T2" fmla="*/ 567 w 4544"/>
              <a:gd name="T3" fmla="*/ 0 h 562"/>
              <a:gd name="T4" fmla="*/ 0 w 4544"/>
              <a:gd name="T5" fmla="*/ 562 h 562"/>
              <a:gd name="T6" fmla="*/ 4544 w 4544"/>
              <a:gd name="T7" fmla="*/ 562 h 562"/>
              <a:gd name="T8" fmla="*/ 4544 w 4544"/>
              <a:gd name="T9" fmla="*/ 0 h 562"/>
            </a:gdLst>
            <a:ahLst/>
            <a:cxnLst>
              <a:cxn ang="0">
                <a:pos x="T0" y="T1"/>
              </a:cxn>
              <a:cxn ang="0">
                <a:pos x="T2" y="T3"/>
              </a:cxn>
              <a:cxn ang="0">
                <a:pos x="T4" y="T5"/>
              </a:cxn>
              <a:cxn ang="0">
                <a:pos x="T6" y="T7"/>
              </a:cxn>
              <a:cxn ang="0">
                <a:pos x="T8" y="T9"/>
              </a:cxn>
            </a:cxnLst>
            <a:rect l="0" t="0" r="r" b="b"/>
            <a:pathLst>
              <a:path w="4544" h="562">
                <a:moveTo>
                  <a:pt x="4544" y="0"/>
                </a:moveTo>
                <a:lnTo>
                  <a:pt x="567" y="0"/>
                </a:lnTo>
                <a:lnTo>
                  <a:pt x="0" y="562"/>
                </a:lnTo>
                <a:lnTo>
                  <a:pt x="4544" y="562"/>
                </a:lnTo>
                <a:lnTo>
                  <a:pt x="4544" y="0"/>
                </a:lnTo>
                <a:close/>
              </a:path>
            </a:pathLst>
          </a:custGeom>
          <a:solidFill>
            <a:schemeClr val="bg1">
              <a:alpha val="65000"/>
            </a:schemeClr>
          </a:solidFill>
          <a:ln>
            <a:noFill/>
          </a:ln>
          <a:effectLst>
            <a:outerShdw blurRad="50800" dist="38100" dir="5400000" algn="t" rotWithShape="0">
              <a:prstClr val="black">
                <a:alpha val="40000"/>
              </a:prstClr>
            </a:outerShdw>
          </a:effectLst>
        </p:spPr>
        <p:txBody>
          <a:bodyPr/>
          <a:lstStyle/>
          <a:p>
            <a:pPr eaLnBrk="1" fontAlgn="auto" hangingPunct="1">
              <a:spcBef>
                <a:spcPts val="0"/>
              </a:spcBef>
              <a:spcAft>
                <a:spcPts val="0"/>
              </a:spcAft>
              <a:defRPr/>
            </a:pPr>
            <a:endParaRPr lang="zh-CN" altLang="en-US">
              <a:latin typeface="+mn-lt"/>
              <a:ea typeface="+mn-ea"/>
            </a:endParaRPr>
          </a:p>
        </p:txBody>
      </p:sp>
      <p:sp>
        <p:nvSpPr>
          <p:cNvPr id="8" name="TextBox 83"/>
          <p:cNvSpPr txBox="1">
            <a:spLocks noChangeArrowheads="1"/>
          </p:cNvSpPr>
          <p:nvPr/>
        </p:nvSpPr>
        <p:spPr bwMode="auto">
          <a:xfrm>
            <a:off x="3751330" y="4155926"/>
            <a:ext cx="2622508" cy="7078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zh-CN"/>
            </a:defPPr>
            <a:lvl1pPr>
              <a:defRPr sz="3600" b="1">
                <a:ln w="17780" cmpd="sng">
                  <a:solidFill>
                    <a:srgbClr val="FFFFFF"/>
                  </a:solidFill>
                  <a:prstDash val="solid"/>
                  <a:miter lim="800000"/>
                </a:ln>
                <a:solidFill>
                  <a:schemeClr val="accent6">
                    <a:lumMod val="75000"/>
                  </a:schemeClr>
                </a:solidFill>
                <a:latin typeface="Rockwell Extra Bold" panose="02060903040505020403" pitchFamily="18" charset="0"/>
                <a:ea typeface="微软雅黑" panose="020B0503020204020204" pitchFamily="34" charset="-122"/>
              </a:defRPr>
            </a:lvl1pPr>
            <a:lvl2pPr marL="742950" indent="-285750" eaLnBrk="0" hangingPunct="0">
              <a:defRPr>
                <a:latin typeface="Arial" panose="020B0604020202020204" pitchFamily="34" charset="0"/>
                <a:ea typeface="宋体" panose="02010600030101010101" pitchFamily="2" charset="-122"/>
              </a:defRPr>
            </a:lvl2pPr>
            <a:lvl3pPr marL="1143000" indent="-228600" eaLnBrk="0" hangingPunct="0">
              <a:defRPr>
                <a:latin typeface="Arial" panose="020B0604020202020204" pitchFamily="34" charset="0"/>
                <a:ea typeface="宋体" panose="02010600030101010101" pitchFamily="2" charset="-122"/>
              </a:defRPr>
            </a:lvl3pPr>
            <a:lvl4pPr marL="1600200" indent="-228600" eaLnBrk="0" hangingPunct="0">
              <a:defRPr>
                <a:latin typeface="Arial" panose="020B0604020202020204" pitchFamily="34" charset="0"/>
                <a:ea typeface="宋体" panose="02010600030101010101" pitchFamily="2" charset="-122"/>
              </a:defRPr>
            </a:lvl4pPr>
            <a:lvl5pPr marL="2057400" indent="-228600" eaLnBrk="0" hangingPunct="0">
              <a:defRPr>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latin typeface="Arial" panose="020B0604020202020204" pitchFamily="34" charset="0"/>
                <a:ea typeface="宋体" panose="02010600030101010101" pitchFamily="2" charset="-122"/>
              </a:defRPr>
            </a:lvl9pPr>
          </a:lstStyle>
          <a:p>
            <a:pPr eaLnBrk="1" fontAlgn="auto" hangingPunct="1">
              <a:spcBef>
                <a:spcPts val="0"/>
              </a:spcBef>
              <a:spcAft>
                <a:spcPts val="0"/>
              </a:spcAft>
              <a:defRPr/>
            </a:pPr>
            <a:r>
              <a:rPr lang="zh-CN" altLang="en-US" sz="4000" dirty="0">
                <a:latin typeface="微软雅黑" panose="020B0503020204020204" pitchFamily="34" charset="-122"/>
              </a:rPr>
              <a:t>谢谢观看</a:t>
            </a:r>
          </a:p>
        </p:txBody>
      </p:sp>
      <p:sp>
        <p:nvSpPr>
          <p:cNvPr id="9" name="TextBox 35"/>
          <p:cNvSpPr txBox="1">
            <a:spLocks noChangeArrowheads="1"/>
          </p:cNvSpPr>
          <p:nvPr/>
        </p:nvSpPr>
        <p:spPr bwMode="auto">
          <a:xfrm>
            <a:off x="5983578" y="4114651"/>
            <a:ext cx="2692878" cy="7078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fontAlgn="auto" hangingPunct="1">
              <a:spcBef>
                <a:spcPts val="0"/>
              </a:spcBef>
              <a:spcAft>
                <a:spcPts val="0"/>
              </a:spcAft>
              <a:defRPr/>
            </a:pPr>
            <a:r>
              <a:rPr lang="en-US" altLang="zh-CN" sz="4000" b="1" dirty="0">
                <a:ln w="17780" cmpd="sng">
                  <a:solidFill>
                    <a:srgbClr val="FFFFFF"/>
                  </a:solidFill>
                  <a:prstDash val="solid"/>
                  <a:miter lim="800000"/>
                </a:ln>
                <a:solidFill>
                  <a:schemeClr val="accent6">
                    <a:lumMod val="75000"/>
                  </a:schemeClr>
                </a:solidFill>
                <a:latin typeface="Rockwell" panose="02060603020205020403" charset="0"/>
                <a:ea typeface="微软雅黑" panose="020B0503020204020204" pitchFamily="34" charset="-122"/>
              </a:rPr>
              <a:t>THANKS</a:t>
            </a:r>
            <a:endParaRPr lang="en-US" altLang="zh-CN" sz="4000" dirty="0">
              <a:solidFill>
                <a:schemeClr val="tx1">
                  <a:lumMod val="75000"/>
                  <a:lumOff val="25000"/>
                </a:schemeClr>
              </a:solidFill>
              <a:latin typeface="Rockwell" panose="02060603020205020403" charset="0"/>
              <a:ea typeface="微软雅黑" panose="020B0503020204020204" pitchFamily="34" charset="-122"/>
            </a:endParaRPr>
          </a:p>
        </p:txBody>
      </p:sp>
      <p:sp>
        <p:nvSpPr>
          <p:cNvPr id="16" name="矩形 15"/>
          <p:cNvSpPr/>
          <p:nvPr/>
        </p:nvSpPr>
        <p:spPr>
          <a:xfrm>
            <a:off x="539750" y="635000"/>
            <a:ext cx="8064500" cy="647700"/>
          </a:xfrm>
          <a:prstGeom prst="rect">
            <a:avLst/>
          </a:prstGeom>
          <a:solidFill>
            <a:srgbClr val="FF9933">
              <a:alpha val="4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
                                        <p:tgtEl>
                                          <p:spTgt spid="4"/>
                                        </p:tgtEl>
                                      </p:cBhvr>
                                    </p:animEffect>
                                  </p:childTnLst>
                                </p:cTn>
                              </p:par>
                              <p:par>
                                <p:cTn id="8" presetID="22" presetClass="entr" presetSubtype="2" fill="hold" nodeType="withEffect">
                                  <p:stCondLst>
                                    <p:cond delay="1100"/>
                                  </p:stCondLst>
                                  <p:childTnLst>
                                    <p:set>
                                      <p:cBhvr>
                                        <p:cTn id="9" dur="1" fill="hold">
                                          <p:stCondLst>
                                            <p:cond delay="0"/>
                                          </p:stCondLst>
                                        </p:cTn>
                                        <p:tgtEl>
                                          <p:spTgt spid="6"/>
                                        </p:tgtEl>
                                        <p:attrNameLst>
                                          <p:attrName>style.visibility</p:attrName>
                                        </p:attrNameLst>
                                      </p:cBhvr>
                                      <p:to>
                                        <p:strVal val="visible"/>
                                      </p:to>
                                    </p:set>
                                    <p:animEffect transition="in" filter="wipe(right)">
                                      <p:cBhvr>
                                        <p:cTn id="10" dur="330"/>
                                        <p:tgtEl>
                                          <p:spTgt spid="6"/>
                                        </p:tgtEl>
                                      </p:cBhvr>
                                    </p:animEffect>
                                  </p:childTnLst>
                                </p:cTn>
                              </p:par>
                              <p:par>
                                <p:cTn id="11" presetID="16" presetClass="entr" presetSubtype="21" fill="hold" grpId="0" nodeType="withEffect">
                                  <p:stCondLst>
                                    <p:cond delay="1300"/>
                                  </p:stCondLst>
                                  <p:childTnLst>
                                    <p:set>
                                      <p:cBhvr>
                                        <p:cTn id="12" dur="1" fill="hold">
                                          <p:stCondLst>
                                            <p:cond delay="0"/>
                                          </p:stCondLst>
                                        </p:cTn>
                                        <p:tgtEl>
                                          <p:spTgt spid="16"/>
                                        </p:tgtEl>
                                        <p:attrNameLst>
                                          <p:attrName>style.visibility</p:attrName>
                                        </p:attrNameLst>
                                      </p:cBhvr>
                                      <p:to>
                                        <p:strVal val="visible"/>
                                      </p:to>
                                    </p:set>
                                    <p:animEffect transition="in" filter="barn(inVertical)">
                                      <p:cBhvr>
                                        <p:cTn id="13" dur="500"/>
                                        <p:tgtEl>
                                          <p:spTgt spid="16"/>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7"/>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8"/>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8" grpId="0" animBg="1"/>
      <p:bldP spid="8" grpId="1" animBg="1"/>
      <p:bldP spid="9" grpId="0" animBg="1"/>
      <p:bldP spid="9" grpId="1" animBg="1"/>
      <p:bldP spid="1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971550" y="919480"/>
            <a:ext cx="2771775" cy="431165"/>
          </a:xfrm>
          <a:prstGeom prst="rect">
            <a:avLst/>
          </a:prstGeom>
          <a:effectLst>
            <a:outerShdw blurRad="50800" dist="38100" dir="5400000" sx="38000" sy="38000" algn="t" rotWithShape="0">
              <a:prstClr val="black">
                <a:alpha val="40000"/>
              </a:prstClr>
            </a:outerShdw>
          </a:effectLst>
        </p:spPr>
        <p:txBody>
          <a:bodyPr/>
          <a:lstStyle>
            <a:lvl1pPr>
              <a:spcBef>
                <a:spcPct val="0"/>
              </a:spcBef>
              <a:buNone/>
              <a:defRPr sz="6000">
                <a:solidFill>
                  <a:srgbClr val="004294"/>
                </a:solidFill>
                <a:latin typeface="方正大黑简体" panose="02010601030101010101" pitchFamily="65" charset="-122"/>
                <a:ea typeface="方正大黑简体" panose="02010601030101010101" pitchFamily="65" charset="-122"/>
                <a:cs typeface="+mj-cs"/>
              </a:defRPr>
            </a:lvl1pPr>
          </a:lstStyle>
          <a:p>
            <a:pPr eaLnBrk="1" fontAlgn="auto" hangingPunct="1">
              <a:spcAft>
                <a:spcPts val="0"/>
              </a:spcAft>
              <a:defRPr/>
            </a:pPr>
            <a:r>
              <a:rPr lang="en-US" altLang="zh-CN" sz="1800" dirty="0">
                <a:solidFill>
                  <a:schemeClr val="bg1">
                    <a:lumMod val="50000"/>
                  </a:schemeClr>
                </a:solidFill>
                <a:latin typeface="黑体" panose="02010609060101010101" charset="-122"/>
                <a:ea typeface="黑体" panose="02010609060101010101" charset="-122"/>
              </a:rPr>
              <a:t>Contents</a:t>
            </a:r>
          </a:p>
        </p:txBody>
      </p:sp>
      <p:grpSp>
        <p:nvGrpSpPr>
          <p:cNvPr id="3" name="组合 2"/>
          <p:cNvGrpSpPr/>
          <p:nvPr/>
        </p:nvGrpSpPr>
        <p:grpSpPr bwMode="auto">
          <a:xfrm>
            <a:off x="611188" y="990600"/>
            <a:ext cx="360362" cy="288925"/>
            <a:chOff x="611560" y="990749"/>
            <a:chExt cx="360040" cy="288032"/>
          </a:xfrm>
        </p:grpSpPr>
        <p:sp>
          <p:nvSpPr>
            <p:cNvPr id="4" name="燕尾形 3"/>
            <p:cNvSpPr/>
            <p:nvPr/>
          </p:nvSpPr>
          <p:spPr>
            <a:xfrm>
              <a:off x="755893" y="990749"/>
              <a:ext cx="215707" cy="288032"/>
            </a:xfrm>
            <a:prstGeom prst="chevron">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solidFill>
              </a:endParaRPr>
            </a:p>
          </p:txBody>
        </p:sp>
        <p:sp>
          <p:nvSpPr>
            <p:cNvPr id="5" name="燕尾形 4"/>
            <p:cNvSpPr/>
            <p:nvPr/>
          </p:nvSpPr>
          <p:spPr>
            <a:xfrm>
              <a:off x="611560" y="990749"/>
              <a:ext cx="215707" cy="288032"/>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solidFill>
              </a:endParaRPr>
            </a:p>
          </p:txBody>
        </p:sp>
      </p:grpSp>
      <p:grpSp>
        <p:nvGrpSpPr>
          <p:cNvPr id="6" name="组合 5"/>
          <p:cNvGrpSpPr/>
          <p:nvPr/>
        </p:nvGrpSpPr>
        <p:grpSpPr bwMode="auto">
          <a:xfrm>
            <a:off x="3303905" y="2486025"/>
            <a:ext cx="2679700" cy="677544"/>
            <a:chOff x="2708347" y="2182984"/>
            <a:chExt cx="3557645" cy="396015"/>
          </a:xfrm>
        </p:grpSpPr>
        <p:sp>
          <p:nvSpPr>
            <p:cNvPr id="7" name="Rectangle 6"/>
            <p:cNvSpPr>
              <a:spLocks noChangeArrowheads="1"/>
            </p:cNvSpPr>
            <p:nvPr/>
          </p:nvSpPr>
          <p:spPr bwMode="auto">
            <a:xfrm>
              <a:off x="2708347" y="2183355"/>
              <a:ext cx="3346858" cy="395644"/>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eaLnBrk="1" fontAlgn="auto" hangingPunct="1">
                <a:spcBef>
                  <a:spcPts val="0"/>
                </a:spcBef>
                <a:spcAft>
                  <a:spcPts val="0"/>
                </a:spcAft>
                <a:defRPr/>
              </a:pPr>
              <a:r>
                <a:rPr lang="zh-CN" altLang="zh-CN" sz="4400" dirty="0">
                  <a:solidFill>
                    <a:schemeClr val="tx1">
                      <a:lumMod val="85000"/>
                      <a:lumOff val="15000"/>
                    </a:schemeClr>
                  </a:solidFill>
                  <a:latin typeface="微软雅黑" panose="020B0503020204020204" pitchFamily="34" charset="-122"/>
                  <a:ea typeface="微软雅黑" panose="020B0503020204020204" pitchFamily="34" charset="-122"/>
                </a:rPr>
                <a:t>问题假设</a:t>
              </a:r>
            </a:p>
          </p:txBody>
        </p:sp>
        <p:sp>
          <p:nvSpPr>
            <p:cNvPr id="8" name="Freeform 90"/>
            <p:cNvSpPr/>
            <p:nvPr/>
          </p:nvSpPr>
          <p:spPr bwMode="auto">
            <a:xfrm>
              <a:off x="2878695" y="2182984"/>
              <a:ext cx="3387297" cy="0"/>
            </a:xfrm>
            <a:custGeom>
              <a:avLst/>
              <a:gdLst>
                <a:gd name="T0" fmla="*/ 0 w 2133"/>
                <a:gd name="T1" fmla="*/ 2133 w 2133"/>
                <a:gd name="T2" fmla="*/ 0 w 2133"/>
              </a:gdLst>
              <a:ahLst/>
              <a:cxnLst>
                <a:cxn ang="0">
                  <a:pos x="T0" y="0"/>
                </a:cxn>
                <a:cxn ang="0">
                  <a:pos x="T1" y="0"/>
                </a:cxn>
                <a:cxn ang="0">
                  <a:pos x="T2" y="0"/>
                </a:cxn>
              </a:cxnLst>
              <a:rect l="0" t="0" r="r" b="b"/>
              <a:pathLst>
                <a:path w="2133">
                  <a:moveTo>
                    <a:pt x="0" y="0"/>
                  </a:moveTo>
                  <a:lnTo>
                    <a:pt x="2133" y="0"/>
                  </a:lnTo>
                  <a:lnTo>
                    <a:pt x="0" y="0"/>
                  </a:lnTo>
                  <a:close/>
                </a:path>
              </a:pathLst>
            </a:custGeom>
            <a:no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9" name="Line 91"/>
            <p:cNvSpPr>
              <a:spLocks noChangeShapeType="1"/>
            </p:cNvSpPr>
            <p:nvPr/>
          </p:nvSpPr>
          <p:spPr bwMode="auto">
            <a:xfrm>
              <a:off x="2878695" y="2182984"/>
              <a:ext cx="3387297" cy="0"/>
            </a:xfrm>
            <a:prstGeom prst="line">
              <a:avLst/>
            </a:prstGeom>
            <a:noFill/>
            <a:ln w="2" cap="flat">
              <a:solidFill>
                <a:srgbClr val="FFFFFF"/>
              </a:solidFill>
              <a:prstDash val="solid"/>
              <a:miter lim="800000"/>
            </a:ln>
          </p:spPr>
          <p:txBody>
            <a:bodyPr/>
            <a:lstStyle/>
            <a:p>
              <a:pPr eaLnBrk="1" fontAlgn="auto" hangingPunct="1">
                <a:spcBef>
                  <a:spcPts val="0"/>
                </a:spcBef>
                <a:spcAft>
                  <a:spcPts val="0"/>
                </a:spcAft>
                <a:defRPr/>
              </a:pPr>
              <a:endParaRPr lang="zh-CN" altLang="en-US">
                <a:solidFill>
                  <a:schemeClr val="tx1">
                    <a:lumMod val="85000"/>
                    <a:lumOff val="15000"/>
                  </a:schemeClr>
                </a:solidFill>
                <a:latin typeface="微软雅黑" panose="020B0503020204020204" pitchFamily="34" charset="-122"/>
                <a:ea typeface="微软雅黑" panose="020B0503020204020204" pitchFamily="34" charset="-122"/>
              </a:endParaRPr>
            </a:p>
          </p:txBody>
        </p:sp>
      </p:grpSp>
      <p:pic>
        <p:nvPicPr>
          <p:cNvPr id="13" name="图片 12"/>
          <p:cNvPicPr>
            <a:picLocks noChangeAspect="1"/>
          </p:cNvPicPr>
          <p:nvPr/>
        </p:nvPicPr>
        <p:blipFill>
          <a:blip r:embed="rId2"/>
          <a:stretch>
            <a:fillRect/>
          </a:stretch>
        </p:blipFill>
        <p:spPr>
          <a:xfrm>
            <a:off x="6464935" y="216535"/>
            <a:ext cx="2240280" cy="3238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40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300" fill="hold"/>
                                        <p:tgtEl>
                                          <p:spTgt spid="2"/>
                                        </p:tgtEl>
                                        <p:attrNameLst>
                                          <p:attrName>ppt_x</p:attrName>
                                        </p:attrNameLst>
                                      </p:cBhvr>
                                      <p:tavLst>
                                        <p:tav tm="0">
                                          <p:val>
                                            <p:strVal val="0-#ppt_w/2"/>
                                          </p:val>
                                        </p:tav>
                                        <p:tav tm="100000">
                                          <p:val>
                                            <p:strVal val="#ppt_x"/>
                                          </p:val>
                                        </p:tav>
                                      </p:tavLst>
                                    </p:anim>
                                    <p:anim calcmode="lin" valueType="num">
                                      <p:cBhvr additive="base">
                                        <p:cTn id="8" dur="3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60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300" fill="hold"/>
                                        <p:tgtEl>
                                          <p:spTgt spid="3"/>
                                        </p:tgtEl>
                                        <p:attrNameLst>
                                          <p:attrName>ppt_x</p:attrName>
                                        </p:attrNameLst>
                                      </p:cBhvr>
                                      <p:tavLst>
                                        <p:tav tm="0">
                                          <p:val>
                                            <p:strVal val="0-#ppt_w/2"/>
                                          </p:val>
                                        </p:tav>
                                        <p:tav tm="100000">
                                          <p:val>
                                            <p:strVal val="#ppt_x"/>
                                          </p:val>
                                        </p:tav>
                                      </p:tavLst>
                                    </p:anim>
                                    <p:anim calcmode="lin" valueType="num">
                                      <p:cBhvr additive="base">
                                        <p:cTn id="12" dur="300" fill="hold"/>
                                        <p:tgtEl>
                                          <p:spTgt spid="3"/>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60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300" fill="hold"/>
                                        <p:tgtEl>
                                          <p:spTgt spid="6"/>
                                        </p:tgtEl>
                                        <p:attrNameLst>
                                          <p:attrName>ppt_x</p:attrName>
                                        </p:attrNameLst>
                                      </p:cBhvr>
                                      <p:tavLst>
                                        <p:tav tm="0">
                                          <p:val>
                                            <p:strVal val="0-#ppt_w/2"/>
                                          </p:val>
                                        </p:tav>
                                        <p:tav tm="100000">
                                          <p:val>
                                            <p:strVal val="#ppt_x"/>
                                          </p:val>
                                        </p:tav>
                                      </p:tavLst>
                                    </p:anim>
                                    <p:anim calcmode="lin" valueType="num">
                                      <p:cBhvr additive="base">
                                        <p:cTn id="16" dur="3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
          <p:cNvSpPr txBox="1">
            <a:spLocks noChangeArrowheads="1"/>
          </p:cNvSpPr>
          <p:nvPr/>
        </p:nvSpPr>
        <p:spPr>
          <a:xfrm>
            <a:off x="971550" y="918845"/>
            <a:ext cx="6755130" cy="360680"/>
          </a:xfrm>
          <a:prstGeom prst="rect">
            <a:avLst/>
          </a:prstGeom>
          <a:effectLst>
            <a:outerShdw blurRad="50800" dist="38100" dir="5400000" sx="38000" sy="38000" algn="t" rotWithShape="0">
              <a:prstClr val="black">
                <a:alpha val="40000"/>
              </a:prstClr>
            </a:outerShdw>
          </a:effectLst>
        </p:spPr>
        <p:txBody>
          <a:bodyPr/>
          <a:lstStyle>
            <a:lvl1pPr>
              <a:spcBef>
                <a:spcPct val="0"/>
              </a:spcBef>
              <a:buNone/>
              <a:defRPr sz="6000">
                <a:solidFill>
                  <a:srgbClr val="004294"/>
                </a:solidFill>
                <a:latin typeface="方正大黑简体" panose="02010601030101010101" pitchFamily="65" charset="-122"/>
                <a:ea typeface="方正大黑简体" panose="02010601030101010101" pitchFamily="65" charset="-122"/>
                <a:cs typeface="+mj-cs"/>
              </a:defRPr>
            </a:lvl1pPr>
          </a:lstStyle>
          <a:p>
            <a:pPr eaLnBrk="1" fontAlgn="auto" hangingPunct="1">
              <a:spcAft>
                <a:spcPts val="0"/>
              </a:spcAft>
              <a:defRPr/>
            </a:pPr>
            <a:r>
              <a:rPr lang="zh-CN" altLang="en-US" sz="1800" dirty="0">
                <a:solidFill>
                  <a:schemeClr val="bg1">
                    <a:lumMod val="50000"/>
                  </a:schemeClr>
                </a:solidFill>
                <a:latin typeface="黑体" panose="02010609060101010101" charset="-122"/>
                <a:ea typeface="黑体" panose="02010609060101010101" charset="-122"/>
              </a:rPr>
              <a:t>问题</a:t>
            </a:r>
            <a:r>
              <a:rPr lang="en-US" altLang="zh-CN" sz="1800" dirty="0">
                <a:solidFill>
                  <a:schemeClr val="bg1">
                    <a:lumMod val="50000"/>
                  </a:schemeClr>
                </a:solidFill>
                <a:latin typeface="黑体" panose="02010609060101010101" charset="-122"/>
                <a:ea typeface="黑体" panose="02010609060101010101" charset="-122"/>
              </a:rPr>
              <a:t>1</a:t>
            </a:r>
            <a:r>
              <a:rPr lang="zh-CN" altLang="en-US" sz="1800" dirty="0">
                <a:solidFill>
                  <a:schemeClr val="bg1">
                    <a:lumMod val="50000"/>
                  </a:schemeClr>
                </a:solidFill>
                <a:latin typeface="黑体" panose="02010609060101010101" charset="-122"/>
                <a:ea typeface="黑体" panose="02010609060101010101" charset="-122"/>
              </a:rPr>
              <a:t>：附加外在奖励，</a:t>
            </a:r>
            <a:r>
              <a:rPr lang="zh-CN" altLang="en-US" sz="1800">
                <a:latin typeface="幼圆" panose="02010509060101010101" charset="-122"/>
                <a:ea typeface="幼圆" panose="02010509060101010101" charset="-122"/>
                <a:cs typeface="幼圆" panose="02010509060101010101" charset="-122"/>
                <a:sym typeface="+mn-ea"/>
              </a:rPr>
              <a:t>会增加还是减少对朋友请求的回应率？</a:t>
            </a:r>
            <a:endParaRPr lang="en-US" altLang="zh-CN" sz="1800" dirty="0">
              <a:solidFill>
                <a:schemeClr val="bg1">
                  <a:lumMod val="50000"/>
                </a:schemeClr>
              </a:solidFill>
              <a:latin typeface="黑体" panose="02010609060101010101" charset="-122"/>
              <a:ea typeface="黑体" panose="02010609060101010101" charset="-122"/>
            </a:endParaRPr>
          </a:p>
          <a:p>
            <a:pPr eaLnBrk="1" fontAlgn="auto" hangingPunct="1">
              <a:spcAft>
                <a:spcPts val="0"/>
              </a:spcAft>
              <a:defRPr/>
            </a:pPr>
            <a:endParaRPr lang="en-US" altLang="zh-CN" sz="1800" dirty="0">
              <a:solidFill>
                <a:schemeClr val="bg1">
                  <a:lumMod val="50000"/>
                </a:schemeClr>
              </a:solidFill>
              <a:latin typeface="黑体" panose="02010609060101010101" charset="-122"/>
              <a:ea typeface="黑体" panose="02010609060101010101" charset="-122"/>
            </a:endParaRPr>
          </a:p>
        </p:txBody>
      </p:sp>
      <p:grpSp>
        <p:nvGrpSpPr>
          <p:cNvPr id="31" name="组合 30"/>
          <p:cNvGrpSpPr/>
          <p:nvPr/>
        </p:nvGrpSpPr>
        <p:grpSpPr bwMode="auto">
          <a:xfrm>
            <a:off x="611188" y="990600"/>
            <a:ext cx="360362" cy="288925"/>
            <a:chOff x="611560" y="990749"/>
            <a:chExt cx="360040" cy="288032"/>
          </a:xfrm>
        </p:grpSpPr>
        <p:sp>
          <p:nvSpPr>
            <p:cNvPr id="32" name="燕尾形 31"/>
            <p:cNvSpPr/>
            <p:nvPr/>
          </p:nvSpPr>
          <p:spPr>
            <a:xfrm>
              <a:off x="755893" y="990749"/>
              <a:ext cx="215707" cy="288032"/>
            </a:xfrm>
            <a:prstGeom prst="chevron">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solidFill>
              </a:endParaRPr>
            </a:p>
          </p:txBody>
        </p:sp>
        <p:sp>
          <p:nvSpPr>
            <p:cNvPr id="33" name="燕尾形 32"/>
            <p:cNvSpPr/>
            <p:nvPr/>
          </p:nvSpPr>
          <p:spPr>
            <a:xfrm>
              <a:off x="611560" y="990749"/>
              <a:ext cx="215707" cy="288032"/>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solidFill>
              </a:endParaRPr>
            </a:p>
          </p:txBody>
        </p:sp>
      </p:grpSp>
      <p:sp>
        <p:nvSpPr>
          <p:cNvPr id="4" name="文本框 3"/>
          <p:cNvSpPr txBox="1"/>
          <p:nvPr/>
        </p:nvSpPr>
        <p:spPr>
          <a:xfrm>
            <a:off x="611505" y="2004695"/>
            <a:ext cx="7884795" cy="922020"/>
          </a:xfrm>
          <a:prstGeom prst="rect">
            <a:avLst/>
          </a:prstGeom>
          <a:noFill/>
        </p:spPr>
        <p:txBody>
          <a:bodyPr wrap="square" rtlCol="0">
            <a:spAutoFit/>
          </a:bodyPr>
          <a:lstStyle/>
          <a:p>
            <a:pPr algn="l"/>
            <a:r>
              <a:rPr lang="zh-CN" altLang="en-US">
                <a:latin typeface="幼圆" panose="02010509060101010101" charset="-122"/>
                <a:ea typeface="幼圆" panose="02010509060101010101" charset="-122"/>
                <a:cs typeface="Microsoft JhengHei" panose="020B0604030504040204" charset="-120"/>
              </a:rPr>
              <a:t>理性经济观认为，相对于未来不确定的回报，人们更应该选择确定的、即时的回报。因此，如果一个服务加上明确的付款承诺，他们应该比没有明确付款承诺的服务更愿意满足朋友的请求。</a:t>
            </a:r>
          </a:p>
        </p:txBody>
      </p:sp>
      <p:sp>
        <p:nvSpPr>
          <p:cNvPr id="2" name="文本框 1"/>
          <p:cNvSpPr txBox="1"/>
          <p:nvPr/>
        </p:nvSpPr>
        <p:spPr>
          <a:xfrm>
            <a:off x="611505" y="3333115"/>
            <a:ext cx="4766945" cy="645160"/>
          </a:xfrm>
          <a:prstGeom prst="rect">
            <a:avLst/>
          </a:prstGeom>
          <a:noFill/>
        </p:spPr>
        <p:txBody>
          <a:bodyPr wrap="square" rtlCol="0">
            <a:spAutoFit/>
          </a:bodyPr>
          <a:lstStyle/>
          <a:p>
            <a:pPr algn="l"/>
            <a:r>
              <a:rPr lang="zh-CN" altLang="en-US">
                <a:latin typeface="幼圆" panose="02010509060101010101" charset="-122"/>
                <a:ea typeface="幼圆" panose="02010509060101010101" charset="-122"/>
                <a:cs typeface="Microsoft JhengHei" panose="020B0604030504040204" charset="-120"/>
              </a:rPr>
              <a:t>然而，理性经济观的看法过于简单。</a:t>
            </a:r>
          </a:p>
          <a:p>
            <a:pPr algn="l"/>
            <a:r>
              <a:rPr lang="zh-CN" altLang="en-US">
                <a:latin typeface="幼圆" panose="02010509060101010101" charset="-122"/>
                <a:ea typeface="幼圆" panose="02010509060101010101" charset="-122"/>
                <a:cs typeface="Microsoft JhengHei" panose="020B0604030504040204" charset="-120"/>
              </a:rPr>
              <a:t>外在奖励对朋友回应的影响可能是复杂的。</a:t>
            </a:r>
          </a:p>
        </p:txBody>
      </p:sp>
      <p:pic>
        <p:nvPicPr>
          <p:cNvPr id="13" name="图片 12"/>
          <p:cNvPicPr>
            <a:picLocks noChangeAspect="1"/>
          </p:cNvPicPr>
          <p:nvPr/>
        </p:nvPicPr>
        <p:blipFill>
          <a:blip r:embed="rId2"/>
          <a:stretch>
            <a:fillRect/>
          </a:stretch>
        </p:blipFill>
        <p:spPr>
          <a:xfrm>
            <a:off x="6518910" y="171450"/>
            <a:ext cx="2240280" cy="3238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400"/>
                                  </p:stCondLst>
                                  <p:childTnLst>
                                    <p:set>
                                      <p:cBhvr>
                                        <p:cTn id="6" dur="1" fill="hold">
                                          <p:stCondLst>
                                            <p:cond delay="0"/>
                                          </p:stCondLst>
                                        </p:cTn>
                                        <p:tgtEl>
                                          <p:spTgt spid="30"/>
                                        </p:tgtEl>
                                        <p:attrNameLst>
                                          <p:attrName>style.visibility</p:attrName>
                                        </p:attrNameLst>
                                      </p:cBhvr>
                                      <p:to>
                                        <p:strVal val="visible"/>
                                      </p:to>
                                    </p:set>
                                    <p:anim calcmode="lin" valueType="num">
                                      <p:cBhvr additive="base">
                                        <p:cTn id="7" dur="300" fill="hold"/>
                                        <p:tgtEl>
                                          <p:spTgt spid="30"/>
                                        </p:tgtEl>
                                        <p:attrNameLst>
                                          <p:attrName>ppt_x</p:attrName>
                                        </p:attrNameLst>
                                      </p:cBhvr>
                                      <p:tavLst>
                                        <p:tav tm="0">
                                          <p:val>
                                            <p:strVal val="0-#ppt_w/2"/>
                                          </p:val>
                                        </p:tav>
                                        <p:tav tm="100000">
                                          <p:val>
                                            <p:strVal val="#ppt_x"/>
                                          </p:val>
                                        </p:tav>
                                      </p:tavLst>
                                    </p:anim>
                                    <p:anim calcmode="lin" valueType="num">
                                      <p:cBhvr additive="base">
                                        <p:cTn id="8" dur="300" fill="hold"/>
                                        <p:tgtEl>
                                          <p:spTgt spid="30"/>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600"/>
                                  </p:stCondLst>
                                  <p:childTnLst>
                                    <p:set>
                                      <p:cBhvr>
                                        <p:cTn id="10" dur="1" fill="hold">
                                          <p:stCondLst>
                                            <p:cond delay="0"/>
                                          </p:stCondLst>
                                        </p:cTn>
                                        <p:tgtEl>
                                          <p:spTgt spid="31"/>
                                        </p:tgtEl>
                                        <p:attrNameLst>
                                          <p:attrName>style.visibility</p:attrName>
                                        </p:attrNameLst>
                                      </p:cBhvr>
                                      <p:to>
                                        <p:strVal val="visible"/>
                                      </p:to>
                                    </p:set>
                                    <p:anim calcmode="lin" valueType="num">
                                      <p:cBhvr additive="base">
                                        <p:cTn id="11" dur="300" fill="hold"/>
                                        <p:tgtEl>
                                          <p:spTgt spid="31"/>
                                        </p:tgtEl>
                                        <p:attrNameLst>
                                          <p:attrName>ppt_x</p:attrName>
                                        </p:attrNameLst>
                                      </p:cBhvr>
                                      <p:tavLst>
                                        <p:tav tm="0">
                                          <p:val>
                                            <p:strVal val="0-#ppt_w/2"/>
                                          </p:val>
                                        </p:tav>
                                        <p:tav tm="100000">
                                          <p:val>
                                            <p:strVal val="#ppt_x"/>
                                          </p:val>
                                        </p:tav>
                                      </p:tavLst>
                                    </p:anim>
                                    <p:anim calcmode="lin" valueType="num">
                                      <p:cBhvr additive="base">
                                        <p:cTn id="12" dur="300" fill="hold"/>
                                        <p:tgtEl>
                                          <p:spTgt spid="31"/>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checkerboard(across)">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grpId="0"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checkerboard(across)">
                                      <p:cBhvr>
                                        <p:cTn id="2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2" grpId="0"/>
      <p:bldP spid="2"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
          <p:cNvSpPr txBox="1">
            <a:spLocks noChangeArrowheads="1"/>
          </p:cNvSpPr>
          <p:nvPr/>
        </p:nvSpPr>
        <p:spPr>
          <a:xfrm>
            <a:off x="971550" y="918845"/>
            <a:ext cx="6755130" cy="360680"/>
          </a:xfrm>
          <a:prstGeom prst="rect">
            <a:avLst/>
          </a:prstGeom>
          <a:effectLst>
            <a:outerShdw blurRad="50800" dist="38100" dir="5400000" sx="38000" sy="38000" algn="t" rotWithShape="0">
              <a:prstClr val="black">
                <a:alpha val="40000"/>
              </a:prstClr>
            </a:outerShdw>
          </a:effectLst>
        </p:spPr>
        <p:txBody>
          <a:bodyPr/>
          <a:lstStyle>
            <a:lvl1pPr>
              <a:spcBef>
                <a:spcPct val="0"/>
              </a:spcBef>
              <a:buNone/>
              <a:defRPr sz="6000">
                <a:solidFill>
                  <a:srgbClr val="004294"/>
                </a:solidFill>
                <a:latin typeface="方正大黑简体" panose="02010601030101010101" pitchFamily="65" charset="-122"/>
                <a:ea typeface="方正大黑简体" panose="02010601030101010101" pitchFamily="65" charset="-122"/>
                <a:cs typeface="+mj-cs"/>
              </a:defRPr>
            </a:lvl1pPr>
          </a:lstStyle>
          <a:p>
            <a:pPr eaLnBrk="1" fontAlgn="auto" hangingPunct="1">
              <a:spcAft>
                <a:spcPts val="0"/>
              </a:spcAft>
              <a:defRPr/>
            </a:pPr>
            <a:r>
              <a:rPr lang="zh-CN" altLang="en-US" sz="1800" dirty="0">
                <a:solidFill>
                  <a:schemeClr val="bg1">
                    <a:lumMod val="50000"/>
                  </a:schemeClr>
                </a:solidFill>
                <a:latin typeface="黑体" panose="02010609060101010101" charset="-122"/>
                <a:ea typeface="黑体" panose="02010609060101010101" charset="-122"/>
              </a:rPr>
              <a:t>问题</a:t>
            </a:r>
            <a:r>
              <a:rPr lang="en-US" altLang="zh-CN" sz="1800" dirty="0">
                <a:solidFill>
                  <a:schemeClr val="bg1">
                    <a:lumMod val="50000"/>
                  </a:schemeClr>
                </a:solidFill>
                <a:latin typeface="黑体" panose="02010609060101010101" charset="-122"/>
                <a:ea typeface="黑体" panose="02010609060101010101" charset="-122"/>
              </a:rPr>
              <a:t>1</a:t>
            </a:r>
            <a:r>
              <a:rPr lang="zh-CN" altLang="en-US" sz="1800" dirty="0">
                <a:solidFill>
                  <a:schemeClr val="bg1">
                    <a:lumMod val="50000"/>
                  </a:schemeClr>
                </a:solidFill>
                <a:latin typeface="黑体" panose="02010609060101010101" charset="-122"/>
                <a:ea typeface="黑体" panose="02010609060101010101" charset="-122"/>
              </a:rPr>
              <a:t>：附加外在奖励，</a:t>
            </a:r>
            <a:r>
              <a:rPr lang="zh-CN" altLang="en-US" sz="1800">
                <a:latin typeface="幼圆" panose="02010509060101010101" charset="-122"/>
                <a:ea typeface="幼圆" panose="02010509060101010101" charset="-122"/>
                <a:cs typeface="幼圆" panose="02010509060101010101" charset="-122"/>
                <a:sym typeface="+mn-ea"/>
              </a:rPr>
              <a:t>会增加还是减少对朋友请求的回应率？</a:t>
            </a:r>
            <a:endParaRPr lang="en-US" altLang="zh-CN" sz="1800" dirty="0">
              <a:solidFill>
                <a:schemeClr val="bg1">
                  <a:lumMod val="50000"/>
                </a:schemeClr>
              </a:solidFill>
              <a:latin typeface="黑体" panose="02010609060101010101" charset="-122"/>
              <a:ea typeface="黑体" panose="02010609060101010101" charset="-122"/>
            </a:endParaRPr>
          </a:p>
          <a:p>
            <a:pPr eaLnBrk="1" fontAlgn="auto" hangingPunct="1">
              <a:spcAft>
                <a:spcPts val="0"/>
              </a:spcAft>
              <a:defRPr/>
            </a:pPr>
            <a:endParaRPr lang="en-US" altLang="zh-CN" sz="1800" dirty="0">
              <a:solidFill>
                <a:schemeClr val="bg1">
                  <a:lumMod val="50000"/>
                </a:schemeClr>
              </a:solidFill>
              <a:latin typeface="黑体" panose="02010609060101010101" charset="-122"/>
              <a:ea typeface="黑体" panose="02010609060101010101" charset="-122"/>
            </a:endParaRPr>
          </a:p>
        </p:txBody>
      </p:sp>
      <p:grpSp>
        <p:nvGrpSpPr>
          <p:cNvPr id="31" name="组合 30"/>
          <p:cNvGrpSpPr/>
          <p:nvPr/>
        </p:nvGrpSpPr>
        <p:grpSpPr bwMode="auto">
          <a:xfrm>
            <a:off x="611188" y="990600"/>
            <a:ext cx="360362" cy="288925"/>
            <a:chOff x="611560" y="990749"/>
            <a:chExt cx="360040" cy="288032"/>
          </a:xfrm>
        </p:grpSpPr>
        <p:sp>
          <p:nvSpPr>
            <p:cNvPr id="32" name="燕尾形 31"/>
            <p:cNvSpPr/>
            <p:nvPr/>
          </p:nvSpPr>
          <p:spPr>
            <a:xfrm>
              <a:off x="755893" y="990749"/>
              <a:ext cx="215707" cy="288032"/>
            </a:xfrm>
            <a:prstGeom prst="chevron">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solidFill>
              </a:endParaRPr>
            </a:p>
          </p:txBody>
        </p:sp>
        <p:sp>
          <p:nvSpPr>
            <p:cNvPr id="33" name="燕尾形 32"/>
            <p:cNvSpPr/>
            <p:nvPr/>
          </p:nvSpPr>
          <p:spPr>
            <a:xfrm>
              <a:off x="611560" y="990749"/>
              <a:ext cx="215707" cy="288032"/>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solidFill>
              </a:endParaRPr>
            </a:p>
          </p:txBody>
        </p:sp>
      </p:grpSp>
      <p:sp>
        <p:nvSpPr>
          <p:cNvPr id="4" name="文本框 3"/>
          <p:cNvSpPr txBox="1"/>
          <p:nvPr/>
        </p:nvSpPr>
        <p:spPr>
          <a:xfrm>
            <a:off x="611505" y="1502410"/>
            <a:ext cx="7884795" cy="922020"/>
          </a:xfrm>
          <a:prstGeom prst="rect">
            <a:avLst/>
          </a:prstGeom>
          <a:noFill/>
        </p:spPr>
        <p:txBody>
          <a:bodyPr wrap="square" rtlCol="0">
            <a:spAutoFit/>
          </a:bodyPr>
          <a:lstStyle/>
          <a:p>
            <a:pPr algn="l"/>
            <a:r>
              <a:rPr lang="zh-CN" altLang="en-US">
                <a:latin typeface="幼圆" panose="02010509060101010101" charset="-122"/>
                <a:ea typeface="幼圆" panose="02010509060101010101" charset="-122"/>
                <a:cs typeface="幼圆" panose="02010509060101010101" charset="-122"/>
              </a:rPr>
              <a:t>在</a:t>
            </a:r>
            <a:r>
              <a:rPr lang="zh-CN" altLang="en-US">
                <a:latin typeface="幼圆" panose="02010509060101010101" charset="-122"/>
                <a:ea typeface="幼圆" panose="02010509060101010101" charset="-122"/>
                <a:cs typeface="幼圆" panose="02010509060101010101" charset="-122"/>
                <a:sym typeface="+mn-ea"/>
              </a:rPr>
              <a:t>理查德·蒂特斯</a:t>
            </a:r>
            <a:r>
              <a:rPr lang="zh-CN" altLang="en-US">
                <a:latin typeface="幼圆" panose="02010509060101010101" charset="-122"/>
                <a:ea typeface="幼圆" panose="02010509060101010101" charset="-122"/>
                <a:cs typeface="幼圆" panose="02010509060101010101" charset="-122"/>
              </a:rPr>
              <a:t>1970年出版的开创性著作《礼物》中，声称，献血的金钱补偿降低了善行的意义，减少了献血者的供应。</a:t>
            </a:r>
          </a:p>
          <a:p>
            <a:pPr algn="l"/>
            <a:r>
              <a:rPr lang="zh-CN" altLang="en-US">
                <a:latin typeface="幼圆" panose="02010509060101010101" charset="-122"/>
                <a:ea typeface="幼圆" panose="02010509060101010101" charset="-122"/>
                <a:cs typeface="幼圆" panose="02010509060101010101" charset="-122"/>
              </a:rPr>
              <a:t>这种认为金钱补偿会削弱内在动机的假设，通常被称为“排挤效应”。</a:t>
            </a:r>
          </a:p>
        </p:txBody>
      </p:sp>
      <p:sp>
        <p:nvSpPr>
          <p:cNvPr id="2" name="文本框 1"/>
          <p:cNvSpPr txBox="1"/>
          <p:nvPr/>
        </p:nvSpPr>
        <p:spPr>
          <a:xfrm>
            <a:off x="611505" y="2543810"/>
            <a:ext cx="7740015" cy="1198880"/>
          </a:xfrm>
          <a:prstGeom prst="rect">
            <a:avLst/>
          </a:prstGeom>
          <a:noFill/>
        </p:spPr>
        <p:txBody>
          <a:bodyPr wrap="square" rtlCol="0">
            <a:spAutoFit/>
          </a:bodyPr>
          <a:lstStyle/>
          <a:p>
            <a:pPr algn="l"/>
            <a:r>
              <a:rPr lang="zh-CN" altLang="en-US">
                <a:latin typeface="幼圆" panose="02010509060101010101" charset="-122"/>
                <a:ea typeface="幼圆" panose="02010509060101010101" charset="-122"/>
                <a:cs typeface="幼圆" panose="02010509060101010101" charset="-122"/>
              </a:rPr>
              <a:t>“排挤效应”假说得到了后续研究的支持：</a:t>
            </a:r>
          </a:p>
          <a:p>
            <a:pPr algn="l"/>
            <a:r>
              <a:rPr lang="zh-CN" altLang="en-US">
                <a:latin typeface="幼圆" panose="02010509060101010101" charset="-122"/>
                <a:ea typeface="幼圆" panose="02010509060101010101" charset="-122"/>
                <a:cs typeface="幼圆" panose="02010509060101010101" charset="-122"/>
              </a:rPr>
              <a:t>Frey和 Oberholzer-Gee进行了一项调查关于核废料库设施的位置,结果显示：如果向个人提供金钱补偿，他们不太愿意接受社区中的设施，这表明引入这些补偿降低了他们表现利他主义或履行公民义务的内在动机。</a:t>
            </a:r>
          </a:p>
        </p:txBody>
      </p:sp>
      <p:sp>
        <p:nvSpPr>
          <p:cNvPr id="3" name="文本框 2"/>
          <p:cNvSpPr txBox="1"/>
          <p:nvPr/>
        </p:nvSpPr>
        <p:spPr>
          <a:xfrm>
            <a:off x="611505" y="3843020"/>
            <a:ext cx="7740015" cy="1198880"/>
          </a:xfrm>
          <a:prstGeom prst="rect">
            <a:avLst/>
          </a:prstGeom>
          <a:noFill/>
        </p:spPr>
        <p:txBody>
          <a:bodyPr wrap="square" rtlCol="0">
            <a:spAutoFit/>
          </a:bodyPr>
          <a:lstStyle/>
          <a:p>
            <a:pPr algn="l"/>
            <a:r>
              <a:rPr lang="zh-CN" altLang="en-US">
                <a:latin typeface="幼圆" panose="02010509060101010101" charset="-122"/>
                <a:ea typeface="幼圆" panose="02010509060101010101" charset="-122"/>
                <a:cs typeface="幼圆" panose="02010509060101010101" charset="-122"/>
              </a:rPr>
              <a:t>最近的一项实验中，Mellstrom和Johannesson表明，当引入货币支付时，女性献血者的供血减少了近一半。</a:t>
            </a:r>
          </a:p>
          <a:p>
            <a:pPr algn="l"/>
            <a:r>
              <a:rPr lang="zh-CN" altLang="en-US">
                <a:latin typeface="幼圆" panose="02010509060101010101" charset="-122"/>
                <a:ea typeface="幼圆" panose="02010509060101010101" charset="-122"/>
                <a:cs typeface="幼圆" panose="02010509060101010101" charset="-122"/>
              </a:rPr>
              <a:t>其他研究对这一发现提出了挑战：研究考察了14种不同奖励的影响，从小额优惠券到带薪休假。所有这些似乎都增加了献血量。</a:t>
            </a:r>
          </a:p>
        </p:txBody>
      </p:sp>
      <p:pic>
        <p:nvPicPr>
          <p:cNvPr id="13" name="图片 12"/>
          <p:cNvPicPr>
            <a:picLocks noChangeAspect="1"/>
          </p:cNvPicPr>
          <p:nvPr/>
        </p:nvPicPr>
        <p:blipFill>
          <a:blip r:embed="rId2"/>
          <a:stretch>
            <a:fillRect/>
          </a:stretch>
        </p:blipFill>
        <p:spPr>
          <a:xfrm>
            <a:off x="6501130" y="180340"/>
            <a:ext cx="2240280" cy="3238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400"/>
                                  </p:stCondLst>
                                  <p:childTnLst>
                                    <p:set>
                                      <p:cBhvr>
                                        <p:cTn id="6" dur="1" fill="hold">
                                          <p:stCondLst>
                                            <p:cond delay="0"/>
                                          </p:stCondLst>
                                        </p:cTn>
                                        <p:tgtEl>
                                          <p:spTgt spid="30"/>
                                        </p:tgtEl>
                                        <p:attrNameLst>
                                          <p:attrName>style.visibility</p:attrName>
                                        </p:attrNameLst>
                                      </p:cBhvr>
                                      <p:to>
                                        <p:strVal val="visible"/>
                                      </p:to>
                                    </p:set>
                                    <p:anim calcmode="lin" valueType="num">
                                      <p:cBhvr additive="base">
                                        <p:cTn id="7" dur="300" fill="hold"/>
                                        <p:tgtEl>
                                          <p:spTgt spid="30"/>
                                        </p:tgtEl>
                                        <p:attrNameLst>
                                          <p:attrName>ppt_x</p:attrName>
                                        </p:attrNameLst>
                                      </p:cBhvr>
                                      <p:tavLst>
                                        <p:tav tm="0">
                                          <p:val>
                                            <p:strVal val="0-#ppt_w/2"/>
                                          </p:val>
                                        </p:tav>
                                        <p:tav tm="100000">
                                          <p:val>
                                            <p:strVal val="#ppt_x"/>
                                          </p:val>
                                        </p:tav>
                                      </p:tavLst>
                                    </p:anim>
                                    <p:anim calcmode="lin" valueType="num">
                                      <p:cBhvr additive="base">
                                        <p:cTn id="8" dur="300" fill="hold"/>
                                        <p:tgtEl>
                                          <p:spTgt spid="30"/>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600"/>
                                  </p:stCondLst>
                                  <p:childTnLst>
                                    <p:set>
                                      <p:cBhvr>
                                        <p:cTn id="10" dur="1" fill="hold">
                                          <p:stCondLst>
                                            <p:cond delay="0"/>
                                          </p:stCondLst>
                                        </p:cTn>
                                        <p:tgtEl>
                                          <p:spTgt spid="31"/>
                                        </p:tgtEl>
                                        <p:attrNameLst>
                                          <p:attrName>style.visibility</p:attrName>
                                        </p:attrNameLst>
                                      </p:cBhvr>
                                      <p:to>
                                        <p:strVal val="visible"/>
                                      </p:to>
                                    </p:set>
                                    <p:anim calcmode="lin" valueType="num">
                                      <p:cBhvr additive="base">
                                        <p:cTn id="11" dur="300" fill="hold"/>
                                        <p:tgtEl>
                                          <p:spTgt spid="31"/>
                                        </p:tgtEl>
                                        <p:attrNameLst>
                                          <p:attrName>ppt_x</p:attrName>
                                        </p:attrNameLst>
                                      </p:cBhvr>
                                      <p:tavLst>
                                        <p:tav tm="0">
                                          <p:val>
                                            <p:strVal val="0-#ppt_w/2"/>
                                          </p:val>
                                        </p:tav>
                                        <p:tav tm="100000">
                                          <p:val>
                                            <p:strVal val="#ppt_x"/>
                                          </p:val>
                                        </p:tav>
                                      </p:tavLst>
                                    </p:anim>
                                    <p:anim calcmode="lin" valueType="num">
                                      <p:cBhvr additive="base">
                                        <p:cTn id="12" dur="300" fill="hold"/>
                                        <p:tgtEl>
                                          <p:spTgt spid="31"/>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barn(inVertical)">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barn(inVertical)">
                                      <p:cBhvr>
                                        <p:cTn id="22" dur="500"/>
                                        <p:tgtEl>
                                          <p:spTgt spid="2"/>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barn(inVertical)">
                                      <p:cBhvr>
                                        <p:cTn id="2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2" grpId="0"/>
      <p:bldP spid="2" grpId="1"/>
      <p:bldP spid="3" grpId="0"/>
      <p:bldP spid="3"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
          <p:cNvSpPr txBox="1">
            <a:spLocks noChangeArrowheads="1"/>
          </p:cNvSpPr>
          <p:nvPr/>
        </p:nvSpPr>
        <p:spPr>
          <a:xfrm>
            <a:off x="971550" y="918845"/>
            <a:ext cx="2771775" cy="431800"/>
          </a:xfrm>
          <a:prstGeom prst="rect">
            <a:avLst/>
          </a:prstGeom>
          <a:effectLst>
            <a:outerShdw blurRad="50800" dist="38100" dir="5400000" sx="38000" sy="38000" algn="t" rotWithShape="0">
              <a:prstClr val="black">
                <a:alpha val="40000"/>
              </a:prstClr>
            </a:outerShdw>
          </a:effectLst>
        </p:spPr>
        <p:txBody>
          <a:bodyPr/>
          <a:lstStyle>
            <a:lvl1pPr>
              <a:spcBef>
                <a:spcPct val="0"/>
              </a:spcBef>
              <a:buNone/>
              <a:defRPr sz="6000">
                <a:solidFill>
                  <a:srgbClr val="004294"/>
                </a:solidFill>
                <a:latin typeface="方正大黑简体" panose="02010601030101010101" pitchFamily="65" charset="-122"/>
                <a:ea typeface="方正大黑简体" panose="02010601030101010101" pitchFamily="65" charset="-122"/>
                <a:cs typeface="+mj-cs"/>
              </a:defRPr>
            </a:lvl1pPr>
          </a:lstStyle>
          <a:p>
            <a:pPr eaLnBrk="1" fontAlgn="auto" hangingPunct="1">
              <a:spcAft>
                <a:spcPts val="0"/>
              </a:spcAft>
              <a:defRPr/>
            </a:pPr>
            <a:r>
              <a:rPr lang="zh-CN" altLang="en-US" sz="1800" dirty="0">
                <a:solidFill>
                  <a:schemeClr val="bg1">
                    <a:lumMod val="50000"/>
                  </a:schemeClr>
                </a:solidFill>
                <a:latin typeface="黑体" panose="02010609060101010101" charset="-122"/>
                <a:ea typeface="黑体" panose="02010609060101010101" charset="-122"/>
              </a:rPr>
              <a:t>问题</a:t>
            </a:r>
            <a:r>
              <a:rPr lang="en-US" altLang="zh-CN" sz="1800" dirty="0">
                <a:solidFill>
                  <a:schemeClr val="bg1">
                    <a:lumMod val="50000"/>
                  </a:schemeClr>
                </a:solidFill>
                <a:latin typeface="黑体" panose="02010609060101010101" charset="-122"/>
                <a:ea typeface="黑体" panose="02010609060101010101" charset="-122"/>
              </a:rPr>
              <a:t>1</a:t>
            </a:r>
            <a:r>
              <a:rPr lang="zh-CN" altLang="en-US" sz="1800" dirty="0">
                <a:solidFill>
                  <a:schemeClr val="bg1">
                    <a:lumMod val="50000"/>
                  </a:schemeClr>
                </a:solidFill>
                <a:latin typeface="黑体" panose="02010609060101010101" charset="-122"/>
                <a:ea typeface="黑体" panose="02010609060101010101" charset="-122"/>
              </a:rPr>
              <a:t>假设</a:t>
            </a:r>
            <a:endParaRPr lang="en-US" altLang="zh-CN" sz="1800" dirty="0">
              <a:solidFill>
                <a:schemeClr val="bg1">
                  <a:lumMod val="50000"/>
                </a:schemeClr>
              </a:solidFill>
              <a:latin typeface="黑体" panose="02010609060101010101" charset="-122"/>
              <a:ea typeface="黑体" panose="02010609060101010101" charset="-122"/>
            </a:endParaRPr>
          </a:p>
          <a:p>
            <a:pPr eaLnBrk="1" fontAlgn="auto" hangingPunct="1">
              <a:spcAft>
                <a:spcPts val="0"/>
              </a:spcAft>
              <a:defRPr/>
            </a:pPr>
            <a:endParaRPr lang="en-US" altLang="zh-CN" sz="1800" dirty="0">
              <a:solidFill>
                <a:schemeClr val="bg1">
                  <a:lumMod val="50000"/>
                </a:schemeClr>
              </a:solidFill>
              <a:latin typeface="黑体" panose="02010609060101010101" charset="-122"/>
              <a:ea typeface="黑体" panose="02010609060101010101" charset="-122"/>
            </a:endParaRPr>
          </a:p>
        </p:txBody>
      </p:sp>
      <p:grpSp>
        <p:nvGrpSpPr>
          <p:cNvPr id="31" name="组合 30"/>
          <p:cNvGrpSpPr/>
          <p:nvPr/>
        </p:nvGrpSpPr>
        <p:grpSpPr bwMode="auto">
          <a:xfrm>
            <a:off x="611188" y="990600"/>
            <a:ext cx="360362" cy="288925"/>
            <a:chOff x="611560" y="990749"/>
            <a:chExt cx="360040" cy="288032"/>
          </a:xfrm>
        </p:grpSpPr>
        <p:sp>
          <p:nvSpPr>
            <p:cNvPr id="32" name="燕尾形 31"/>
            <p:cNvSpPr/>
            <p:nvPr/>
          </p:nvSpPr>
          <p:spPr>
            <a:xfrm>
              <a:off x="755893" y="990749"/>
              <a:ext cx="215707" cy="288032"/>
            </a:xfrm>
            <a:prstGeom prst="chevron">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solidFill>
              </a:endParaRPr>
            </a:p>
          </p:txBody>
        </p:sp>
        <p:sp>
          <p:nvSpPr>
            <p:cNvPr id="33" name="燕尾形 32"/>
            <p:cNvSpPr/>
            <p:nvPr/>
          </p:nvSpPr>
          <p:spPr>
            <a:xfrm>
              <a:off x="611560" y="990749"/>
              <a:ext cx="215707" cy="288032"/>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solidFill>
              </a:endParaRPr>
            </a:p>
          </p:txBody>
        </p:sp>
      </p:grpSp>
      <p:sp>
        <p:nvSpPr>
          <p:cNvPr id="4" name="文本框 3"/>
          <p:cNvSpPr txBox="1"/>
          <p:nvPr/>
        </p:nvSpPr>
        <p:spPr>
          <a:xfrm>
            <a:off x="683260" y="1703070"/>
            <a:ext cx="7797800" cy="2584450"/>
          </a:xfrm>
          <a:prstGeom prst="rect">
            <a:avLst/>
          </a:prstGeom>
          <a:noFill/>
        </p:spPr>
        <p:txBody>
          <a:bodyPr wrap="square" rtlCol="0">
            <a:spAutoFit/>
          </a:bodyPr>
          <a:lstStyle/>
          <a:p>
            <a:pPr algn="l"/>
            <a:r>
              <a:rPr lang="zh-CN" altLang="en-US" sz="1800">
                <a:latin typeface="幼圆" panose="02010509060101010101" charset="-122"/>
                <a:ea typeface="幼圆" panose="02010509060101010101" charset="-122"/>
                <a:cs typeface="幼圆" panose="02010509060101010101" charset="-122"/>
              </a:rPr>
              <a:t>根据前人的研究，结合第1个问题，提出了两点假设：</a:t>
            </a:r>
          </a:p>
          <a:p>
            <a:pPr algn="l"/>
            <a:r>
              <a:rPr lang="en-US" altLang="zh-CN" sz="1800">
                <a:latin typeface="幼圆" panose="02010509060101010101" charset="-122"/>
                <a:ea typeface="幼圆" panose="02010509060101010101" charset="-122"/>
                <a:cs typeface="幼圆" panose="02010509060101010101" charset="-122"/>
              </a:rPr>
              <a:t>1.外在奖励会触发类似市场的框架</a:t>
            </a:r>
          </a:p>
          <a:p>
            <a:pPr algn="l"/>
            <a:r>
              <a:rPr lang="en-US" altLang="zh-CN">
                <a:latin typeface="幼圆" panose="02010509060101010101" charset="-122"/>
                <a:ea typeface="幼圆" panose="02010509060101010101" charset="-122"/>
                <a:cs typeface="幼圆" panose="02010509060101010101" charset="-122"/>
              </a:rPr>
              <a:t>   </a:t>
            </a:r>
            <a:r>
              <a:rPr lang="en-US" altLang="zh-CN" sz="1800">
                <a:latin typeface="幼圆" panose="02010509060101010101" charset="-122"/>
                <a:ea typeface="幼圆" panose="02010509060101010101" charset="-122"/>
                <a:cs typeface="幼圆" panose="02010509060101010101" charset="-122"/>
              </a:rPr>
              <a:t>1）请求附加金钱奖励，朋友的</a:t>
            </a:r>
            <a:r>
              <a:rPr lang="zh-CN" altLang="en-US" sz="1800">
                <a:latin typeface="幼圆" panose="02010509060101010101" charset="-122"/>
                <a:ea typeface="幼圆" panose="02010509060101010101" charset="-122"/>
                <a:cs typeface="幼圆" panose="02010509060101010101" charset="-122"/>
              </a:rPr>
              <a:t>回应</a:t>
            </a:r>
            <a:r>
              <a:rPr lang="en-US" altLang="zh-CN" sz="1800">
                <a:latin typeface="幼圆" panose="02010509060101010101" charset="-122"/>
                <a:ea typeface="幼圆" panose="02010509060101010101" charset="-122"/>
                <a:cs typeface="幼圆" panose="02010509060101010101" charset="-122"/>
              </a:rPr>
              <a:t>率会随着奖励的大小而增加。</a:t>
            </a:r>
          </a:p>
          <a:p>
            <a:pPr algn="l"/>
            <a:r>
              <a:rPr lang="en-US" altLang="zh-CN" sz="1800">
                <a:latin typeface="幼圆" panose="02010509060101010101" charset="-122"/>
                <a:ea typeface="幼圆" panose="02010509060101010101" charset="-122"/>
                <a:cs typeface="幼圆" panose="02010509060101010101" charset="-122"/>
              </a:rPr>
              <a:t>   2）请求附加非金钱奖励，朋友的</a:t>
            </a:r>
            <a:r>
              <a:rPr lang="zh-CN" altLang="en-US" sz="1800">
                <a:latin typeface="幼圆" panose="02010509060101010101" charset="-122"/>
                <a:ea typeface="幼圆" panose="02010509060101010101" charset="-122"/>
                <a:cs typeface="幼圆" panose="02010509060101010101" charset="-122"/>
              </a:rPr>
              <a:t>回应</a:t>
            </a:r>
            <a:r>
              <a:rPr lang="en-US" altLang="zh-CN" sz="1800">
                <a:latin typeface="幼圆" panose="02010509060101010101" charset="-122"/>
                <a:ea typeface="幼圆" panose="02010509060101010101" charset="-122"/>
                <a:cs typeface="幼圆" panose="02010509060101010101" charset="-122"/>
              </a:rPr>
              <a:t>率与没有附加奖励条件下相同。</a:t>
            </a:r>
          </a:p>
          <a:p>
            <a:pPr algn="l"/>
            <a:r>
              <a:rPr lang="en-US" altLang="zh-CN" sz="1800">
                <a:latin typeface="幼圆" panose="02010509060101010101" charset="-122"/>
                <a:ea typeface="幼圆" panose="02010509060101010101" charset="-122"/>
                <a:cs typeface="幼圆" panose="02010509060101010101" charset="-122"/>
              </a:rPr>
              <a:t>   3）无奖励条件下的</a:t>
            </a:r>
            <a:r>
              <a:rPr lang="zh-CN" altLang="zh-CN" sz="1800">
                <a:latin typeface="幼圆" panose="02010509060101010101" charset="-122"/>
                <a:ea typeface="幼圆" panose="02010509060101010101" charset="-122"/>
                <a:cs typeface="幼圆" panose="02010509060101010101" charset="-122"/>
              </a:rPr>
              <a:t>回应</a:t>
            </a:r>
            <a:r>
              <a:rPr lang="en-US" altLang="zh-CN" sz="1800">
                <a:latin typeface="幼圆" panose="02010509060101010101" charset="-122"/>
                <a:ea typeface="幼圆" panose="02010509060101010101" charset="-122"/>
                <a:cs typeface="幼圆" panose="02010509060101010101" charset="-122"/>
              </a:rPr>
              <a:t>率可以高于小额奖励条件下的</a:t>
            </a:r>
            <a:r>
              <a:rPr lang="zh-CN" altLang="en-US" sz="1800">
                <a:latin typeface="幼圆" panose="02010509060101010101" charset="-122"/>
                <a:ea typeface="幼圆" panose="02010509060101010101" charset="-122"/>
                <a:cs typeface="幼圆" panose="02010509060101010101" charset="-122"/>
              </a:rPr>
              <a:t>回应</a:t>
            </a:r>
            <a:r>
              <a:rPr lang="en-US" altLang="zh-CN" sz="1800">
                <a:latin typeface="幼圆" panose="02010509060101010101" charset="-122"/>
                <a:ea typeface="幼圆" panose="02010509060101010101" charset="-122"/>
                <a:cs typeface="幼圆" panose="02010509060101010101" charset="-122"/>
              </a:rPr>
              <a:t>率。</a:t>
            </a:r>
          </a:p>
          <a:p>
            <a:pPr algn="l"/>
            <a:endParaRPr lang="en-US" altLang="zh-CN" sz="1800">
              <a:latin typeface="幼圆" panose="02010509060101010101" charset="-122"/>
              <a:ea typeface="幼圆" panose="02010509060101010101" charset="-122"/>
              <a:cs typeface="幼圆" panose="02010509060101010101" charset="-122"/>
            </a:endParaRPr>
          </a:p>
          <a:p>
            <a:pPr algn="l"/>
            <a:r>
              <a:rPr lang="en-US" altLang="zh-CN" sz="1800">
                <a:latin typeface="幼圆" panose="02010509060101010101" charset="-122"/>
                <a:ea typeface="幼圆" panose="02010509060101010101" charset="-122"/>
                <a:cs typeface="幼圆" panose="02010509060101010101" charset="-122"/>
              </a:rPr>
              <a:t>2.外</a:t>
            </a:r>
            <a:r>
              <a:rPr lang="zh-CN" altLang="en-US" sz="1800">
                <a:latin typeface="幼圆" panose="02010509060101010101" charset="-122"/>
                <a:ea typeface="幼圆" panose="02010509060101010101" charset="-122"/>
                <a:cs typeface="幼圆" panose="02010509060101010101" charset="-122"/>
              </a:rPr>
              <a:t>在</a:t>
            </a:r>
            <a:r>
              <a:rPr lang="en-US" altLang="zh-CN" sz="1800">
                <a:latin typeface="幼圆" panose="02010509060101010101" charset="-122"/>
                <a:ea typeface="幼圆" panose="02010509060101010101" charset="-122"/>
                <a:cs typeface="幼圆" panose="02010509060101010101" charset="-122"/>
              </a:rPr>
              <a:t>奖励掩盖了朋友们的善行</a:t>
            </a:r>
          </a:p>
          <a:p>
            <a:pPr algn="l"/>
            <a:r>
              <a:rPr lang="en-US" altLang="zh-CN" sz="1800">
                <a:latin typeface="幼圆" panose="02010509060101010101" charset="-122"/>
                <a:ea typeface="幼圆" panose="02010509060101010101" charset="-122"/>
                <a:cs typeface="幼圆" panose="02010509060101010101" charset="-122"/>
              </a:rPr>
              <a:t>   1）外部奖励，无论是金钱上的还是非金钱上的，都会降低朋友之间帮</a:t>
            </a:r>
            <a:r>
              <a:rPr lang="zh-CN" altLang="en-US" sz="1800">
                <a:latin typeface="幼圆" panose="02010509060101010101" charset="-122"/>
                <a:ea typeface="幼圆" panose="02010509060101010101" charset="-122"/>
                <a:cs typeface="幼圆" panose="02010509060101010101" charset="-122"/>
              </a:rPr>
              <a:t>助</a:t>
            </a:r>
            <a:r>
              <a:rPr lang="en-US" altLang="zh-CN" sz="1800">
                <a:latin typeface="幼圆" panose="02010509060101010101" charset="-122"/>
                <a:ea typeface="幼圆" panose="02010509060101010101" charset="-122"/>
                <a:cs typeface="幼圆" panose="02010509060101010101" charset="-122"/>
              </a:rPr>
              <a:t>行为的意义，导致人们对执行任务的动机产生怀疑，从而阻碍朋友的</a:t>
            </a:r>
            <a:r>
              <a:rPr lang="zh-CN" altLang="en-US" sz="1800">
                <a:latin typeface="幼圆" panose="02010509060101010101" charset="-122"/>
                <a:ea typeface="幼圆" panose="02010509060101010101" charset="-122"/>
                <a:cs typeface="幼圆" panose="02010509060101010101" charset="-122"/>
              </a:rPr>
              <a:t>回应</a:t>
            </a:r>
            <a:r>
              <a:rPr lang="en-US" altLang="zh-CN" sz="1800">
                <a:latin typeface="幼圆" panose="02010509060101010101" charset="-122"/>
                <a:ea typeface="幼圆" panose="02010509060101010101" charset="-122"/>
                <a:cs typeface="幼圆" panose="02010509060101010101" charset="-122"/>
              </a:rPr>
              <a:t>。</a:t>
            </a:r>
          </a:p>
        </p:txBody>
      </p:sp>
      <p:pic>
        <p:nvPicPr>
          <p:cNvPr id="13" name="图片 12"/>
          <p:cNvPicPr>
            <a:picLocks noChangeAspect="1"/>
          </p:cNvPicPr>
          <p:nvPr/>
        </p:nvPicPr>
        <p:blipFill>
          <a:blip r:embed="rId2"/>
          <a:stretch>
            <a:fillRect/>
          </a:stretch>
        </p:blipFill>
        <p:spPr>
          <a:xfrm>
            <a:off x="6501130" y="180340"/>
            <a:ext cx="2240280" cy="3238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400"/>
                                  </p:stCondLst>
                                  <p:childTnLst>
                                    <p:set>
                                      <p:cBhvr>
                                        <p:cTn id="6" dur="1" fill="hold">
                                          <p:stCondLst>
                                            <p:cond delay="0"/>
                                          </p:stCondLst>
                                        </p:cTn>
                                        <p:tgtEl>
                                          <p:spTgt spid="30"/>
                                        </p:tgtEl>
                                        <p:attrNameLst>
                                          <p:attrName>style.visibility</p:attrName>
                                        </p:attrNameLst>
                                      </p:cBhvr>
                                      <p:to>
                                        <p:strVal val="visible"/>
                                      </p:to>
                                    </p:set>
                                    <p:anim calcmode="lin" valueType="num">
                                      <p:cBhvr additive="base">
                                        <p:cTn id="7" dur="300" fill="hold"/>
                                        <p:tgtEl>
                                          <p:spTgt spid="30"/>
                                        </p:tgtEl>
                                        <p:attrNameLst>
                                          <p:attrName>ppt_x</p:attrName>
                                        </p:attrNameLst>
                                      </p:cBhvr>
                                      <p:tavLst>
                                        <p:tav tm="0">
                                          <p:val>
                                            <p:strVal val="0-#ppt_w/2"/>
                                          </p:val>
                                        </p:tav>
                                        <p:tav tm="100000">
                                          <p:val>
                                            <p:strVal val="#ppt_x"/>
                                          </p:val>
                                        </p:tav>
                                      </p:tavLst>
                                    </p:anim>
                                    <p:anim calcmode="lin" valueType="num">
                                      <p:cBhvr additive="base">
                                        <p:cTn id="8" dur="300" fill="hold"/>
                                        <p:tgtEl>
                                          <p:spTgt spid="30"/>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600"/>
                                  </p:stCondLst>
                                  <p:childTnLst>
                                    <p:set>
                                      <p:cBhvr>
                                        <p:cTn id="10" dur="1" fill="hold">
                                          <p:stCondLst>
                                            <p:cond delay="0"/>
                                          </p:stCondLst>
                                        </p:cTn>
                                        <p:tgtEl>
                                          <p:spTgt spid="31"/>
                                        </p:tgtEl>
                                        <p:attrNameLst>
                                          <p:attrName>style.visibility</p:attrName>
                                        </p:attrNameLst>
                                      </p:cBhvr>
                                      <p:to>
                                        <p:strVal val="visible"/>
                                      </p:to>
                                    </p:set>
                                    <p:anim calcmode="lin" valueType="num">
                                      <p:cBhvr additive="base">
                                        <p:cTn id="11" dur="300" fill="hold"/>
                                        <p:tgtEl>
                                          <p:spTgt spid="31"/>
                                        </p:tgtEl>
                                        <p:attrNameLst>
                                          <p:attrName>ppt_x</p:attrName>
                                        </p:attrNameLst>
                                      </p:cBhvr>
                                      <p:tavLst>
                                        <p:tav tm="0">
                                          <p:val>
                                            <p:strVal val="0-#ppt_w/2"/>
                                          </p:val>
                                        </p:tav>
                                        <p:tav tm="100000">
                                          <p:val>
                                            <p:strVal val="#ppt_x"/>
                                          </p:val>
                                        </p:tav>
                                      </p:tavLst>
                                    </p:anim>
                                    <p:anim calcmode="lin" valueType="num">
                                      <p:cBhvr additive="base">
                                        <p:cTn id="12" dur="300" fill="hold"/>
                                        <p:tgtEl>
                                          <p:spTgt spid="31"/>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box(in)">
                                      <p:cBhvr>
                                        <p:cTn id="1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
          <p:cNvSpPr txBox="1">
            <a:spLocks noChangeArrowheads="1"/>
          </p:cNvSpPr>
          <p:nvPr/>
        </p:nvSpPr>
        <p:spPr>
          <a:xfrm>
            <a:off x="971550" y="918845"/>
            <a:ext cx="7317105" cy="360680"/>
          </a:xfrm>
          <a:prstGeom prst="rect">
            <a:avLst/>
          </a:prstGeom>
          <a:effectLst>
            <a:outerShdw blurRad="50800" dist="38100" dir="5400000" sx="38000" sy="38000" algn="t" rotWithShape="0">
              <a:prstClr val="black">
                <a:alpha val="40000"/>
              </a:prstClr>
            </a:outerShdw>
          </a:effectLst>
        </p:spPr>
        <p:txBody>
          <a:bodyPr/>
          <a:lstStyle>
            <a:lvl1pPr>
              <a:spcBef>
                <a:spcPct val="0"/>
              </a:spcBef>
              <a:buNone/>
              <a:defRPr sz="6000">
                <a:solidFill>
                  <a:srgbClr val="004294"/>
                </a:solidFill>
                <a:latin typeface="方正大黑简体" panose="02010601030101010101" pitchFamily="65" charset="-122"/>
                <a:ea typeface="方正大黑简体" panose="02010601030101010101" pitchFamily="65" charset="-122"/>
                <a:cs typeface="+mj-cs"/>
              </a:defRPr>
            </a:lvl1pPr>
          </a:lstStyle>
          <a:p>
            <a:pPr eaLnBrk="1" fontAlgn="auto" hangingPunct="1">
              <a:spcAft>
                <a:spcPts val="0"/>
              </a:spcAft>
              <a:defRPr/>
            </a:pPr>
            <a:r>
              <a:rPr lang="zh-CN" altLang="en-US" sz="1800" dirty="0">
                <a:solidFill>
                  <a:schemeClr val="bg1">
                    <a:lumMod val="50000"/>
                  </a:schemeClr>
                </a:solidFill>
                <a:latin typeface="黑体" panose="02010609060101010101" charset="-122"/>
                <a:ea typeface="黑体" panose="02010609060101010101" charset="-122"/>
              </a:rPr>
              <a:t>问题</a:t>
            </a:r>
            <a:r>
              <a:rPr lang="en-US" altLang="zh-CN" sz="1800" dirty="0">
                <a:solidFill>
                  <a:schemeClr val="bg1">
                    <a:lumMod val="50000"/>
                  </a:schemeClr>
                </a:solidFill>
                <a:latin typeface="黑体" panose="02010609060101010101" charset="-122"/>
                <a:ea typeface="黑体" panose="02010609060101010101" charset="-122"/>
              </a:rPr>
              <a:t>2</a:t>
            </a:r>
            <a:r>
              <a:rPr lang="zh-CN" altLang="en-US" sz="1800" dirty="0">
                <a:solidFill>
                  <a:schemeClr val="bg1">
                    <a:lumMod val="50000"/>
                  </a:schemeClr>
                </a:solidFill>
                <a:latin typeface="黑体" panose="02010609060101010101" charset="-122"/>
                <a:ea typeface="黑体" panose="02010609060101010101" charset="-122"/>
              </a:rPr>
              <a:t>：附加外在奖励，</a:t>
            </a:r>
            <a:r>
              <a:rPr lang="zh-CN" altLang="en-US" sz="1800">
                <a:latin typeface="幼圆" panose="02010509060101010101" charset="-122"/>
                <a:ea typeface="幼圆" panose="02010509060101010101" charset="-122"/>
                <a:cs typeface="幼圆" panose="02010509060101010101" charset="-122"/>
                <a:sym typeface="+mn-ea"/>
              </a:rPr>
              <a:t>是否改变请求者对回应的朋友的感知关系强度？</a:t>
            </a:r>
            <a:endParaRPr lang="en-US" altLang="zh-CN" sz="1800" dirty="0">
              <a:solidFill>
                <a:schemeClr val="bg1">
                  <a:lumMod val="50000"/>
                </a:schemeClr>
              </a:solidFill>
              <a:latin typeface="黑体" panose="02010609060101010101" charset="-122"/>
              <a:ea typeface="黑体" panose="02010609060101010101" charset="-122"/>
            </a:endParaRPr>
          </a:p>
          <a:p>
            <a:pPr eaLnBrk="1" fontAlgn="auto" hangingPunct="1">
              <a:spcAft>
                <a:spcPts val="0"/>
              </a:spcAft>
              <a:defRPr/>
            </a:pPr>
            <a:endParaRPr lang="en-US" altLang="zh-CN" sz="1800" dirty="0">
              <a:solidFill>
                <a:schemeClr val="bg1">
                  <a:lumMod val="50000"/>
                </a:schemeClr>
              </a:solidFill>
              <a:latin typeface="黑体" panose="02010609060101010101" charset="-122"/>
              <a:ea typeface="黑体" panose="02010609060101010101" charset="-122"/>
            </a:endParaRPr>
          </a:p>
        </p:txBody>
      </p:sp>
      <p:grpSp>
        <p:nvGrpSpPr>
          <p:cNvPr id="31" name="组合 30"/>
          <p:cNvGrpSpPr/>
          <p:nvPr/>
        </p:nvGrpSpPr>
        <p:grpSpPr bwMode="auto">
          <a:xfrm>
            <a:off x="611188" y="990600"/>
            <a:ext cx="360362" cy="288925"/>
            <a:chOff x="611560" y="990749"/>
            <a:chExt cx="360040" cy="288032"/>
          </a:xfrm>
        </p:grpSpPr>
        <p:sp>
          <p:nvSpPr>
            <p:cNvPr id="32" name="燕尾形 31"/>
            <p:cNvSpPr/>
            <p:nvPr/>
          </p:nvSpPr>
          <p:spPr>
            <a:xfrm>
              <a:off x="755893" y="990749"/>
              <a:ext cx="215707" cy="288032"/>
            </a:xfrm>
            <a:prstGeom prst="chevron">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solidFill>
              </a:endParaRPr>
            </a:p>
          </p:txBody>
        </p:sp>
        <p:sp>
          <p:nvSpPr>
            <p:cNvPr id="33" name="燕尾形 32"/>
            <p:cNvSpPr/>
            <p:nvPr/>
          </p:nvSpPr>
          <p:spPr>
            <a:xfrm>
              <a:off x="611560" y="990749"/>
              <a:ext cx="215707" cy="288032"/>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solidFill>
              </a:endParaRPr>
            </a:p>
          </p:txBody>
        </p:sp>
      </p:grpSp>
      <p:sp>
        <p:nvSpPr>
          <p:cNvPr id="4" name="文本框 3"/>
          <p:cNvSpPr txBox="1"/>
          <p:nvPr/>
        </p:nvSpPr>
        <p:spPr>
          <a:xfrm>
            <a:off x="611505" y="2016760"/>
            <a:ext cx="7884795" cy="922020"/>
          </a:xfrm>
          <a:prstGeom prst="rect">
            <a:avLst/>
          </a:prstGeom>
          <a:noFill/>
        </p:spPr>
        <p:txBody>
          <a:bodyPr wrap="square" rtlCol="0">
            <a:spAutoFit/>
          </a:bodyPr>
          <a:lstStyle/>
          <a:p>
            <a:pPr algn="l"/>
            <a:r>
              <a:rPr lang="zh-CN" altLang="en-US">
                <a:latin typeface="幼圆" panose="02010509060101010101" charset="-122"/>
                <a:ea typeface="幼圆" panose="02010509060101010101" charset="-122"/>
                <a:cs typeface="幼圆" panose="02010509060101010101" charset="-122"/>
              </a:rPr>
              <a:t>一些研究人员提出了一种“敌对世界”的观点，认为经济市场会损害亲密关系，如爱情和友谊。例如，学者们认为，友谊是一种社会纽带，不应该被推销。金钱和亲密之间的任何交集都是“腐败的”和“有害的”。</a:t>
            </a:r>
          </a:p>
        </p:txBody>
      </p:sp>
      <p:sp>
        <p:nvSpPr>
          <p:cNvPr id="2" name="文本框 1"/>
          <p:cNvSpPr txBox="1"/>
          <p:nvPr/>
        </p:nvSpPr>
        <p:spPr>
          <a:xfrm>
            <a:off x="611505" y="3333115"/>
            <a:ext cx="6887845" cy="645160"/>
          </a:xfrm>
          <a:prstGeom prst="rect">
            <a:avLst/>
          </a:prstGeom>
          <a:noFill/>
        </p:spPr>
        <p:txBody>
          <a:bodyPr wrap="square" rtlCol="0">
            <a:spAutoFit/>
          </a:bodyPr>
          <a:lstStyle/>
          <a:p>
            <a:pPr algn="l"/>
            <a:r>
              <a:rPr lang="zh-CN" altLang="en-US">
                <a:latin typeface="幼圆" panose="02010509060101010101" charset="-122"/>
                <a:ea typeface="幼圆" panose="02010509060101010101" charset="-122"/>
                <a:cs typeface="Microsoft JhengHei" panose="020B0604030504040204" charset="-120"/>
              </a:rPr>
              <a:t>其他学者对于奖励附加交易对人际关系的影响持有不同的观点。</a:t>
            </a:r>
          </a:p>
          <a:p>
            <a:pPr algn="l"/>
            <a:r>
              <a:rPr lang="zh-CN" altLang="en-US">
                <a:latin typeface="幼圆" panose="02010509060101010101" charset="-122"/>
                <a:ea typeface="幼圆" panose="02010509060101010101" charset="-122"/>
                <a:cs typeface="Microsoft JhengHei" panose="020B0604030504040204" charset="-120"/>
              </a:rPr>
              <a:t>与外在奖励相关的交流有促进人际和谐和加强关系的潜力</a:t>
            </a:r>
          </a:p>
        </p:txBody>
      </p:sp>
      <p:pic>
        <p:nvPicPr>
          <p:cNvPr id="13" name="图片 12"/>
          <p:cNvPicPr>
            <a:picLocks noChangeAspect="1"/>
          </p:cNvPicPr>
          <p:nvPr/>
        </p:nvPicPr>
        <p:blipFill>
          <a:blip r:embed="rId2"/>
          <a:stretch>
            <a:fillRect/>
          </a:stretch>
        </p:blipFill>
        <p:spPr>
          <a:xfrm>
            <a:off x="6501130" y="180340"/>
            <a:ext cx="2240280" cy="3238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400"/>
                                  </p:stCondLst>
                                  <p:childTnLst>
                                    <p:set>
                                      <p:cBhvr>
                                        <p:cTn id="6" dur="1" fill="hold">
                                          <p:stCondLst>
                                            <p:cond delay="0"/>
                                          </p:stCondLst>
                                        </p:cTn>
                                        <p:tgtEl>
                                          <p:spTgt spid="30"/>
                                        </p:tgtEl>
                                        <p:attrNameLst>
                                          <p:attrName>style.visibility</p:attrName>
                                        </p:attrNameLst>
                                      </p:cBhvr>
                                      <p:to>
                                        <p:strVal val="visible"/>
                                      </p:to>
                                    </p:set>
                                    <p:anim calcmode="lin" valueType="num">
                                      <p:cBhvr additive="base">
                                        <p:cTn id="7" dur="300" fill="hold"/>
                                        <p:tgtEl>
                                          <p:spTgt spid="30"/>
                                        </p:tgtEl>
                                        <p:attrNameLst>
                                          <p:attrName>ppt_x</p:attrName>
                                        </p:attrNameLst>
                                      </p:cBhvr>
                                      <p:tavLst>
                                        <p:tav tm="0">
                                          <p:val>
                                            <p:strVal val="0-#ppt_w/2"/>
                                          </p:val>
                                        </p:tav>
                                        <p:tav tm="100000">
                                          <p:val>
                                            <p:strVal val="#ppt_x"/>
                                          </p:val>
                                        </p:tav>
                                      </p:tavLst>
                                    </p:anim>
                                    <p:anim calcmode="lin" valueType="num">
                                      <p:cBhvr additive="base">
                                        <p:cTn id="8" dur="300" fill="hold"/>
                                        <p:tgtEl>
                                          <p:spTgt spid="30"/>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600"/>
                                  </p:stCondLst>
                                  <p:childTnLst>
                                    <p:set>
                                      <p:cBhvr>
                                        <p:cTn id="10" dur="1" fill="hold">
                                          <p:stCondLst>
                                            <p:cond delay="0"/>
                                          </p:stCondLst>
                                        </p:cTn>
                                        <p:tgtEl>
                                          <p:spTgt spid="31"/>
                                        </p:tgtEl>
                                        <p:attrNameLst>
                                          <p:attrName>style.visibility</p:attrName>
                                        </p:attrNameLst>
                                      </p:cBhvr>
                                      <p:to>
                                        <p:strVal val="visible"/>
                                      </p:to>
                                    </p:set>
                                    <p:anim calcmode="lin" valueType="num">
                                      <p:cBhvr additive="base">
                                        <p:cTn id="11" dur="300" fill="hold"/>
                                        <p:tgtEl>
                                          <p:spTgt spid="31"/>
                                        </p:tgtEl>
                                        <p:attrNameLst>
                                          <p:attrName>ppt_x</p:attrName>
                                        </p:attrNameLst>
                                      </p:cBhvr>
                                      <p:tavLst>
                                        <p:tav tm="0">
                                          <p:val>
                                            <p:strVal val="0-#ppt_w/2"/>
                                          </p:val>
                                        </p:tav>
                                        <p:tav tm="100000">
                                          <p:val>
                                            <p:strVal val="#ppt_x"/>
                                          </p:val>
                                        </p:tav>
                                      </p:tavLst>
                                    </p:anim>
                                    <p:anim calcmode="lin" valueType="num">
                                      <p:cBhvr additive="base">
                                        <p:cTn id="12" dur="300" fill="hold"/>
                                        <p:tgtEl>
                                          <p:spTgt spid="31"/>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8" presetClass="entr" presetSubtype="12"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strips(downLeft)">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12" fill="hold" grpId="0"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strips(downLeft)">
                                      <p:cBhvr>
                                        <p:cTn id="2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2" grpId="0"/>
      <p:bldP spid="2" grpId="1"/>
    </p:bldLst>
  </p:timing>
</p:sld>
</file>

<file path=ppt/tags/tag1.xml><?xml version="1.0" encoding="utf-8"?>
<p:tagLst xmlns:a="http://schemas.openxmlformats.org/drawingml/2006/main" xmlns:r="http://schemas.openxmlformats.org/officeDocument/2006/relationships" xmlns:p="http://schemas.openxmlformats.org/presentationml/2006/main">
  <p:tag name="KSO_WM_SLIDE_MODEL_TYPE" val="numdgm"/>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57</TotalTime>
  <Words>2548</Words>
  <Application>Microsoft Office PowerPoint</Application>
  <PresentationFormat>全屏显示(16:9)</PresentationFormat>
  <Paragraphs>197</Paragraphs>
  <Slides>49</Slides>
  <Notes>30</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49</vt:i4>
      </vt:variant>
    </vt:vector>
  </HeadingPairs>
  <TitlesOfParts>
    <vt:vector size="59" baseType="lpstr">
      <vt:lpstr>宋体</vt:lpstr>
      <vt:lpstr>微软雅黑</vt:lpstr>
      <vt:lpstr>幼圆</vt:lpstr>
      <vt:lpstr>Arial</vt:lpstr>
      <vt:lpstr>等线</vt:lpstr>
      <vt:lpstr>黑体</vt:lpstr>
      <vt:lpstr>Calibri</vt:lpstr>
      <vt:lpstr>Microsoft JhengHei</vt:lpstr>
      <vt:lpstr>Rockwell</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www.rapidppt.com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M120207D</dc:title>
  <dc:creator>锐普PPT</dc:creator>
  <dc:description>本素材由锐普原创，版权受国家法律保护，仅授权购买者本人使用，为了您个人和锐普的利益，请勿复制、传播、销售，否则将承担法律责任。</dc:description>
  <cp:lastModifiedBy>hui guoqiang</cp:lastModifiedBy>
  <cp:revision>157</cp:revision>
  <dcterms:created xsi:type="dcterms:W3CDTF">2012-10-15T07:00:00Z</dcterms:created>
  <dcterms:modified xsi:type="dcterms:W3CDTF">2019-04-22T08:46:37Z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2052-11.1.0.8597</vt:lpwstr>
  </property>
</Properties>
</file>